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3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84" r:id="rId1"/>
  </p:sldMasterIdLst>
  <p:notesMasterIdLst>
    <p:notesMasterId r:id="rId37"/>
  </p:notesMasterIdLst>
  <p:handoutMasterIdLst>
    <p:handoutMasterId r:id="rId38"/>
  </p:handoutMasterIdLst>
  <p:sldIdLst>
    <p:sldId id="379" r:id="rId2"/>
    <p:sldId id="364" r:id="rId3"/>
    <p:sldId id="330" r:id="rId4"/>
    <p:sldId id="351" r:id="rId5"/>
    <p:sldId id="331" r:id="rId6"/>
    <p:sldId id="329" r:id="rId7"/>
    <p:sldId id="335" r:id="rId8"/>
    <p:sldId id="353" r:id="rId9"/>
    <p:sldId id="332" r:id="rId10"/>
    <p:sldId id="366" r:id="rId11"/>
    <p:sldId id="333" r:id="rId12"/>
    <p:sldId id="334" r:id="rId13"/>
    <p:sldId id="338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7" r:id="rId25"/>
    <p:sldId id="365" r:id="rId26"/>
    <p:sldId id="372" r:id="rId27"/>
    <p:sldId id="368" r:id="rId28"/>
    <p:sldId id="376" r:id="rId29"/>
    <p:sldId id="378" r:id="rId30"/>
    <p:sldId id="377" r:id="rId31"/>
    <p:sldId id="382" r:id="rId32"/>
    <p:sldId id="380" r:id="rId33"/>
    <p:sldId id="371" r:id="rId34"/>
    <p:sldId id="383" r:id="rId35"/>
    <p:sldId id="289" r:id="rId36"/>
  </p:sldIdLst>
  <p:sldSz cx="9144000" cy="6858000" type="screen4x3"/>
  <p:notesSz cx="6669088" cy="9890125"/>
  <p:embeddedFontLst>
    <p:embeddedFont>
      <p:font typeface="Roboto Black" pitchFamily="2" charset="0"/>
      <p:regular r:id="rId39"/>
      <p:bold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Arial Black" panose="020B0A04020102020204" pitchFamily="34" charset="0"/>
      <p:bold r:id="rId46"/>
    </p:embeddedFont>
    <p:embeddedFont>
      <p:font typeface="ＭＳ Ｐゴシック" panose="020B0600070205080204" pitchFamily="34" charset="-128"/>
      <p:regular r:id="rId47"/>
    </p:embeddedFont>
    <p:embeddedFont>
      <p:font typeface="BundesSans Web Regular" panose="020B0604020202020204" charset="0"/>
      <p:regular r:id="rId48"/>
      <p:bold r:id="rId49"/>
      <p:italic r:id="rId50"/>
    </p:embeddedFont>
    <p:embeddedFont>
      <p:font typeface="Roboto Medium" pitchFamily="2" charset="0"/>
      <p:regular r:id="rId51"/>
      <p:italic r:id="rId52"/>
    </p:embeddedFont>
    <p:embeddedFont>
      <p:font typeface="Roboto Light" pitchFamily="2" charset="0"/>
      <p:regular r:id="rId53"/>
      <p:italic r:id="rId54"/>
    </p:embeddedFont>
    <p:embeddedFont>
      <p:font typeface="Roboto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512"/>
    <a:srgbClr val="045D9A"/>
    <a:srgbClr val="2184C2"/>
    <a:srgbClr val="3CAAD7"/>
    <a:srgbClr val="79C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819"/>
  </p:normalViewPr>
  <p:slideViewPr>
    <p:cSldViewPr snapToGrid="0" snapToObjects="1">
      <p:cViewPr varScale="1">
        <p:scale>
          <a:sx n="68" d="100"/>
          <a:sy n="68" d="100"/>
        </p:scale>
        <p:origin x="10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19" d="100"/>
          <a:sy n="119" d="100"/>
        </p:scale>
        <p:origin x="382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63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viewProps" Target="viewProps.xml"/><Relationship Id="rId65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023E8E3-AADB-5348-9545-2CF489F687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F48CAB-7DF6-3447-83A0-D6F67881C2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C09A5-FD45-3D4A-99D3-EBF26A62709F}" type="datetimeFigureOut">
              <a:rPr lang="de-DE" smtClean="0"/>
              <a:t>12.11.2019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B3C3C9C-2F59-8E46-B05F-4DAF86B0CB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948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B85B64-CA43-D548-B0DB-97AD5A8101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3948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CB097-B4ED-804A-924A-9C1CE4924AA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7881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71721-6DD9-D847-8B9F-75C4FA7EF129}" type="datetimeFigureOut">
              <a:rPr lang="de-DE" smtClean="0"/>
              <a:t>12.11.2019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09663" y="1236663"/>
            <a:ext cx="4449762" cy="3336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750" y="4759325"/>
            <a:ext cx="5335588" cy="38941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948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8250" y="93948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1A35F-75B1-3247-8201-89AE8D48A28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8650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pt.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BA120204-8BBD-7D4A-A08E-6252BF1A2A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AB9494-A4A4-184D-9C12-71495914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397" y="1628078"/>
            <a:ext cx="4538128" cy="3969834"/>
          </a:xfrm>
          <a:solidFill>
            <a:schemeClr val="bg1"/>
          </a:solidFill>
          <a:ln w="76200">
            <a:noFill/>
            <a:miter lim="800000"/>
          </a:ln>
        </p:spPr>
        <p:txBody>
          <a:bodyPr lIns="0" tIns="1980000" rIns="0" bIns="0"/>
          <a:lstStyle>
            <a:lvl1pPr algn="ctr">
              <a:defRPr sz="2000" b="0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Textplatzhalter 15">
            <a:extLst>
              <a:ext uri="{FF2B5EF4-FFF2-40B4-BE49-F238E27FC236}">
                <a16:creationId xmlns:a16="http://schemas.microsoft.com/office/drawing/2014/main" id="{E6B8AAA0-709C-0D43-864B-DA96F6A15E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311396" y="3969717"/>
            <a:ext cx="4538129" cy="564995"/>
          </a:xfrm>
        </p:spPr>
        <p:txBody>
          <a:bodyPr/>
          <a:lstStyle>
            <a:lvl1pPr indent="-162000" algn="ctr">
              <a:spcAft>
                <a:spcPts val="400"/>
              </a:spcAft>
              <a:defRPr sz="1400"/>
            </a:lvl1pPr>
            <a:lvl2pPr>
              <a:defRPr sz="1400"/>
            </a:lvl2pPr>
            <a:lvl3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3pPr>
            <a:lvl4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4pPr>
            <a:lvl5pPr marL="540000" indent="-158400">
              <a:spcAft>
                <a:spcPts val="400"/>
              </a:spcAft>
              <a:defRPr sz="1200" baseline="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CC4BBD48-0DC1-DF41-A0DD-DA47540BE3AA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Bildplatzhalter 7">
            <a:extLst>
              <a:ext uri="{FF2B5EF4-FFF2-40B4-BE49-F238E27FC236}">
                <a16:creationId xmlns:a16="http://schemas.microsoft.com/office/drawing/2014/main" id="{88566548-92C4-D84E-97DF-2FFF8C4DEBA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73194" y="4619749"/>
            <a:ext cx="1572032" cy="903704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3232515-AA92-CC4F-A8D8-F91B1C5CB5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0199" y="2169996"/>
            <a:ext cx="2383601" cy="115306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94C463F-DB9C-1E4F-8066-5479FCF5FC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4603883"/>
            <a:ext cx="2259139" cy="95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573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Kacheln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A055354A-C14E-2847-80B1-F5D27C7813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13" y="6435511"/>
            <a:ext cx="657754" cy="317914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404D73B7-C392-7547-BB2F-FD204B41987B}"/>
              </a:ext>
            </a:extLst>
          </p:cNvPr>
          <p:cNvSpPr/>
          <p:nvPr userDrawn="1"/>
        </p:nvSpPr>
        <p:spPr>
          <a:xfrm>
            <a:off x="4631258" y="-1"/>
            <a:ext cx="4512742" cy="2218267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7142A2E-A3FC-DB49-BD11-E628602836BF}"/>
              </a:ext>
            </a:extLst>
          </p:cNvPr>
          <p:cNvSpPr/>
          <p:nvPr userDrawn="1"/>
        </p:nvSpPr>
        <p:spPr>
          <a:xfrm>
            <a:off x="4631258" y="2315632"/>
            <a:ext cx="2218267" cy="2218267"/>
          </a:xfrm>
          <a:prstGeom prst="rect">
            <a:avLst/>
          </a:prstGeom>
          <a:solidFill>
            <a:srgbClr val="3CA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E906FBF-8BB0-7D4A-A9E5-F96E25C61D3A}"/>
              </a:ext>
            </a:extLst>
          </p:cNvPr>
          <p:cNvSpPr/>
          <p:nvPr userDrawn="1"/>
        </p:nvSpPr>
        <p:spPr>
          <a:xfrm>
            <a:off x="4631257" y="4631265"/>
            <a:ext cx="2218267" cy="2226735"/>
          </a:xfrm>
          <a:prstGeom prst="rect">
            <a:avLst/>
          </a:prstGeom>
          <a:solidFill>
            <a:srgbClr val="045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D6C6A34-7D5B-484E-8FA6-5FB6B7F5D0D8}"/>
              </a:ext>
            </a:extLst>
          </p:cNvPr>
          <p:cNvSpPr/>
          <p:nvPr userDrawn="1"/>
        </p:nvSpPr>
        <p:spPr>
          <a:xfrm>
            <a:off x="6925733" y="2315632"/>
            <a:ext cx="2218267" cy="4542368"/>
          </a:xfrm>
          <a:prstGeom prst="rect">
            <a:avLst/>
          </a:prstGeom>
          <a:solidFill>
            <a:srgbClr val="79C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BE03102-805E-2440-A86B-B7B8309FE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552450"/>
            <a:ext cx="3958907" cy="971062"/>
          </a:xfrm>
        </p:spPr>
        <p:txBody>
          <a:bodyPr/>
          <a:lstStyle>
            <a:lvl1pPr>
              <a:defRPr sz="30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21" name="Textplatzhalter 15">
            <a:extLst>
              <a:ext uri="{FF2B5EF4-FFF2-40B4-BE49-F238E27FC236}">
                <a16:creationId xmlns:a16="http://schemas.microsoft.com/office/drawing/2014/main" id="{D1F8FEF5-CAF7-344C-9D46-BEA6FCCF222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3" y="1630800"/>
            <a:ext cx="3958907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800"/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rgbClr val="2184C2"/>
              </a:buClr>
              <a:defRPr sz="1400" baseline="0"/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200" b="0" i="0"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372958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F0735D9A-6161-274D-99EA-C18E1BA16D5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14309" y="-1"/>
            <a:ext cx="4525200" cy="4525433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BE915C6-CE28-FC40-9BB6-C1340A729117}"/>
              </a:ext>
            </a:extLst>
          </p:cNvPr>
          <p:cNvSpPr/>
          <p:nvPr userDrawn="1"/>
        </p:nvSpPr>
        <p:spPr>
          <a:xfrm>
            <a:off x="4618800" y="4639732"/>
            <a:ext cx="4525200" cy="2218268"/>
          </a:xfrm>
          <a:prstGeom prst="rect">
            <a:avLst/>
          </a:prstGeom>
          <a:solidFill>
            <a:srgbClr val="045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9640A062-D745-DD48-8383-4A6FF81F2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552450"/>
            <a:ext cx="3958907" cy="971062"/>
          </a:xfrm>
        </p:spPr>
        <p:txBody>
          <a:bodyPr/>
          <a:lstStyle>
            <a:lvl1pPr>
              <a:defRPr sz="30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Textplatzhalter 15">
            <a:extLst>
              <a:ext uri="{FF2B5EF4-FFF2-40B4-BE49-F238E27FC236}">
                <a16:creationId xmlns:a16="http://schemas.microsoft.com/office/drawing/2014/main" id="{AAE49414-BF56-C244-AEFB-51948D6BAC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3" y="1630800"/>
            <a:ext cx="3958907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800"/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rgbClr val="2184C2"/>
              </a:buClr>
              <a:defRPr sz="1400" baseline="0"/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200" b="0" i="0"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879845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genüberstel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73F39B86-5EF4-A844-9410-15C8623028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4525200" cy="4525433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F0735D9A-6161-274D-99EA-C18E1BA16D5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14309" y="-1"/>
            <a:ext cx="4525200" cy="4525433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6D83E11-7027-E04C-AB1C-80CCDAFD62DA}"/>
              </a:ext>
            </a:extLst>
          </p:cNvPr>
          <p:cNvSpPr/>
          <p:nvPr userDrawn="1"/>
        </p:nvSpPr>
        <p:spPr>
          <a:xfrm>
            <a:off x="-1" y="4654600"/>
            <a:ext cx="4525200" cy="2218267"/>
          </a:xfrm>
          <a:prstGeom prst="rect">
            <a:avLst/>
          </a:prstGeom>
          <a:solidFill>
            <a:srgbClr val="3CA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8" name="Textplatzhalter 15">
            <a:extLst>
              <a:ext uri="{FF2B5EF4-FFF2-40B4-BE49-F238E27FC236}">
                <a16:creationId xmlns:a16="http://schemas.microsoft.com/office/drawing/2014/main" id="{3EC1A66D-EF7C-2C43-9BB4-94535A5915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0867" y="5336576"/>
            <a:ext cx="4174067" cy="1292824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490538" indent="0">
              <a:buNone/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BE915C6-CE28-FC40-9BB6-C1340A729117}"/>
              </a:ext>
            </a:extLst>
          </p:cNvPr>
          <p:cNvSpPr/>
          <p:nvPr userDrawn="1"/>
        </p:nvSpPr>
        <p:spPr>
          <a:xfrm>
            <a:off x="4618800" y="4654600"/>
            <a:ext cx="4525200" cy="2218267"/>
          </a:xfrm>
          <a:prstGeom prst="rect">
            <a:avLst/>
          </a:prstGeom>
          <a:solidFill>
            <a:srgbClr val="045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410DF588-5438-4046-9BE6-5A6270A019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79668" y="4834467"/>
            <a:ext cx="4174067" cy="697153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400">
                <a:latin typeface="Roboto Medium"/>
              </a:defRPr>
            </a:lvl2pPr>
            <a:lvl3pPr>
              <a:defRPr sz="1400">
                <a:latin typeface="Roboto Medium"/>
              </a:defRPr>
            </a:lvl3pPr>
            <a:lvl4pPr>
              <a:defRPr sz="1400">
                <a:latin typeface="Roboto Medium"/>
              </a:defRPr>
            </a:lvl4pPr>
            <a:lvl5pPr>
              <a:defRPr sz="1400">
                <a:latin typeface="Roboto Medium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F78D5408-19A6-E647-8DBD-AF8C461071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60867" y="4848610"/>
            <a:ext cx="4174067" cy="697153"/>
          </a:xfrm>
        </p:spPr>
        <p:txBody>
          <a:bodyPr/>
          <a:lstStyle>
            <a:lvl1pPr>
              <a:defRPr sz="2000" b="1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sz="1400">
                <a:latin typeface="Roboto Medium"/>
              </a:defRPr>
            </a:lvl2pPr>
            <a:lvl3pPr>
              <a:defRPr sz="1400">
                <a:latin typeface="Roboto Medium"/>
              </a:defRPr>
            </a:lvl3pPr>
            <a:lvl4pPr>
              <a:defRPr sz="1400">
                <a:latin typeface="Roboto Medium"/>
              </a:defRPr>
            </a:lvl4pPr>
            <a:lvl5pPr>
              <a:defRPr sz="1400">
                <a:latin typeface="Roboto Medium"/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15">
            <a:extLst>
              <a:ext uri="{FF2B5EF4-FFF2-40B4-BE49-F238E27FC236}">
                <a16:creationId xmlns:a16="http://schemas.microsoft.com/office/drawing/2014/main" id="{FB4FFFBC-959E-5D40-8DE9-A2DAABA50D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79667" y="5336576"/>
            <a:ext cx="4174067" cy="1292824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490538" indent="0">
              <a:buNone/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777110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20F2A613-9788-174E-8085-BE94D3E10573}"/>
              </a:ext>
            </a:extLst>
          </p:cNvPr>
          <p:cNvSpPr/>
          <p:nvPr userDrawn="1"/>
        </p:nvSpPr>
        <p:spPr>
          <a:xfrm>
            <a:off x="2311396" y="4639732"/>
            <a:ext cx="4538128" cy="2218267"/>
          </a:xfrm>
          <a:prstGeom prst="rect">
            <a:avLst/>
          </a:prstGeom>
          <a:solidFill>
            <a:srgbClr val="3CA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4D83189-8C61-1340-9C33-122A53067058}"/>
              </a:ext>
            </a:extLst>
          </p:cNvPr>
          <p:cNvSpPr/>
          <p:nvPr userDrawn="1"/>
        </p:nvSpPr>
        <p:spPr>
          <a:xfrm>
            <a:off x="-2" y="4639733"/>
            <a:ext cx="2218267" cy="2218267"/>
          </a:xfrm>
          <a:prstGeom prst="rect">
            <a:avLst/>
          </a:prstGeom>
          <a:solidFill>
            <a:srgbClr val="045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D12A4C7E-4EBF-F34A-BE5F-F1BAFC68E8D1}"/>
              </a:ext>
            </a:extLst>
          </p:cNvPr>
          <p:cNvSpPr/>
          <p:nvPr userDrawn="1"/>
        </p:nvSpPr>
        <p:spPr>
          <a:xfrm>
            <a:off x="6925733" y="4639732"/>
            <a:ext cx="2218267" cy="2218267"/>
          </a:xfrm>
          <a:prstGeom prst="rect">
            <a:avLst/>
          </a:prstGeom>
          <a:solidFill>
            <a:srgbClr val="79C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AB9494-A4A4-184D-9C12-71495914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937" y="3628605"/>
            <a:ext cx="6646125" cy="605362"/>
          </a:xfrm>
        </p:spPr>
        <p:txBody>
          <a:bodyPr/>
          <a:lstStyle>
            <a:lvl1pPr algn="ctr">
              <a:defRPr sz="2000" b="0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552EDAEC-BB61-4D46-B595-29B142C4C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822" y="122208"/>
            <a:ext cx="2222229" cy="130840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4" name="Textplatzhalter 15">
            <a:extLst>
              <a:ext uri="{FF2B5EF4-FFF2-40B4-BE49-F238E27FC236}">
                <a16:creationId xmlns:a16="http://schemas.microsoft.com/office/drawing/2014/main" id="{B338D416-E92F-EE46-BFF1-5020255240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48937" y="4120552"/>
            <a:ext cx="6646125" cy="476389"/>
          </a:xfrm>
        </p:spPr>
        <p:txBody>
          <a:bodyPr/>
          <a:lstStyle>
            <a:lvl1pPr indent="-162000" algn="ctr">
              <a:spcAft>
                <a:spcPts val="400"/>
              </a:spcAft>
              <a:defRPr sz="1200"/>
            </a:lvl1pPr>
            <a:lvl2pPr>
              <a:defRPr sz="1400"/>
            </a:lvl2pPr>
            <a:lvl3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3pPr>
            <a:lvl4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4pPr>
            <a:lvl5pPr marL="540000" indent="-158400">
              <a:spcAft>
                <a:spcPts val="400"/>
              </a:spcAft>
              <a:defRPr sz="1200" baseline="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7CF516D-3355-E74C-8D9B-10CE44BE56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437" y="1737983"/>
            <a:ext cx="1639123" cy="790877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BACC928C-3865-5349-AB32-D40F5718AAA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68313" y="3451717"/>
            <a:ext cx="8311413" cy="29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0" i="0" baseline="0">
                <a:solidFill>
                  <a:srgbClr val="2184C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de-DE" sz="2000" kern="0" dirty="0">
                <a:solidFill>
                  <a:schemeClr val="tx1"/>
                </a:solidFill>
              </a:rPr>
              <a:t>Vielen Dank für Ihre Aufmerksamkeit!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65BBA60-292D-E848-8D5F-B54E2B7246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320" y="-359020"/>
            <a:ext cx="2773680" cy="196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88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5668A158-BB9D-40B0-94C7-B68334C55D1E}"/>
              </a:ext>
            </a:extLst>
          </p:cNvPr>
          <p:cNvSpPr/>
          <p:nvPr userDrawn="1"/>
        </p:nvSpPr>
        <p:spPr>
          <a:xfrm>
            <a:off x="0" y="6084606"/>
            <a:ext cx="1324598" cy="773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90987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pt.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20F2A613-9788-174E-8085-BE94D3E10573}"/>
              </a:ext>
            </a:extLst>
          </p:cNvPr>
          <p:cNvSpPr/>
          <p:nvPr userDrawn="1"/>
        </p:nvSpPr>
        <p:spPr>
          <a:xfrm>
            <a:off x="2311396" y="4639732"/>
            <a:ext cx="4538128" cy="2218267"/>
          </a:xfrm>
          <a:prstGeom prst="rect">
            <a:avLst/>
          </a:prstGeom>
          <a:solidFill>
            <a:srgbClr val="3CA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4D83189-8C61-1340-9C33-122A53067058}"/>
              </a:ext>
            </a:extLst>
          </p:cNvPr>
          <p:cNvSpPr/>
          <p:nvPr userDrawn="1"/>
        </p:nvSpPr>
        <p:spPr>
          <a:xfrm>
            <a:off x="-2" y="4639733"/>
            <a:ext cx="2218267" cy="2218267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D12A4C7E-4EBF-F34A-BE5F-F1BAFC68E8D1}"/>
              </a:ext>
            </a:extLst>
          </p:cNvPr>
          <p:cNvSpPr/>
          <p:nvPr userDrawn="1"/>
        </p:nvSpPr>
        <p:spPr>
          <a:xfrm>
            <a:off x="6925733" y="4639732"/>
            <a:ext cx="2218267" cy="2218267"/>
          </a:xfrm>
          <a:prstGeom prst="rect">
            <a:avLst/>
          </a:prstGeom>
          <a:solidFill>
            <a:srgbClr val="79C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AB9494-A4A4-184D-9C12-71495914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937" y="3750914"/>
            <a:ext cx="6646125" cy="796324"/>
          </a:xfrm>
        </p:spPr>
        <p:txBody>
          <a:bodyPr/>
          <a:lstStyle>
            <a:lvl1pPr algn="ctr">
              <a:defRPr sz="2400" b="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552EDAEC-BB61-4D46-B595-29B142C4C8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822" y="122208"/>
            <a:ext cx="2222229" cy="130840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4" name="Textplatzhalter 15">
            <a:extLst>
              <a:ext uri="{FF2B5EF4-FFF2-40B4-BE49-F238E27FC236}">
                <a16:creationId xmlns:a16="http://schemas.microsoft.com/office/drawing/2014/main" id="{B338D416-E92F-EE46-BFF1-5020255240A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248937" y="4162229"/>
            <a:ext cx="6646125" cy="542694"/>
          </a:xfrm>
        </p:spPr>
        <p:txBody>
          <a:bodyPr/>
          <a:lstStyle>
            <a:lvl1pPr indent="-162000" algn="ctr">
              <a:spcAft>
                <a:spcPts val="400"/>
              </a:spcAft>
              <a:defRPr sz="1400"/>
            </a:lvl1pPr>
            <a:lvl2pPr>
              <a:defRPr sz="1400"/>
            </a:lvl2pPr>
            <a:lvl3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3pPr>
            <a:lvl4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4pPr>
            <a:lvl5pPr marL="540000" indent="-158400">
              <a:spcAft>
                <a:spcPts val="400"/>
              </a:spcAft>
              <a:defRPr sz="1200" baseline="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7CF516D-3355-E74C-8D9B-10CE44BE56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658" y="1757809"/>
            <a:ext cx="3276682" cy="158099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7ED53DF5-B0DA-5B4E-B231-FEF5B9A7EE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320" y="-359020"/>
            <a:ext cx="2773680" cy="196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2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73F39B86-5EF4-A844-9410-15C8623028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4525200" cy="4525433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F0735D9A-6161-274D-99EA-C18E1BA16D5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14309" y="-1"/>
            <a:ext cx="4525200" cy="4525433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6D83E11-7027-E04C-AB1C-80CCDAFD62DA}"/>
              </a:ext>
            </a:extLst>
          </p:cNvPr>
          <p:cNvSpPr/>
          <p:nvPr userDrawn="1"/>
        </p:nvSpPr>
        <p:spPr>
          <a:xfrm>
            <a:off x="-1" y="4639732"/>
            <a:ext cx="9160920" cy="2218267"/>
          </a:xfrm>
          <a:prstGeom prst="rect">
            <a:avLst/>
          </a:prstGeom>
          <a:solidFill>
            <a:srgbClr val="3CA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AB9494-A4A4-184D-9C12-71495914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4964883"/>
            <a:ext cx="8207375" cy="566737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8" name="Textplatzhalter 15">
            <a:extLst>
              <a:ext uri="{FF2B5EF4-FFF2-40B4-BE49-F238E27FC236}">
                <a16:creationId xmlns:a16="http://schemas.microsoft.com/office/drawing/2014/main" id="{3EC1A66D-EF7C-2C43-9BB4-94535A5915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312" y="5645919"/>
            <a:ext cx="8207375" cy="10512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490538" indent="0">
              <a:buNone/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961129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73F39B86-5EF4-A844-9410-15C8623028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" y="-1"/>
            <a:ext cx="9144001" cy="4525433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6D83E11-7027-E04C-AB1C-80CCDAFD62DA}"/>
              </a:ext>
            </a:extLst>
          </p:cNvPr>
          <p:cNvSpPr/>
          <p:nvPr userDrawn="1"/>
        </p:nvSpPr>
        <p:spPr>
          <a:xfrm>
            <a:off x="-1" y="4639732"/>
            <a:ext cx="9160920" cy="2218267"/>
          </a:xfrm>
          <a:prstGeom prst="rect">
            <a:avLst/>
          </a:prstGeom>
          <a:solidFill>
            <a:srgbClr val="045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AB9494-A4A4-184D-9C12-71495914D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4964883"/>
            <a:ext cx="8207375" cy="566737"/>
          </a:xfr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8" name="Textplatzhalter 15">
            <a:extLst>
              <a:ext uri="{FF2B5EF4-FFF2-40B4-BE49-F238E27FC236}">
                <a16:creationId xmlns:a16="http://schemas.microsoft.com/office/drawing/2014/main" id="{3EC1A66D-EF7C-2C43-9BB4-94535A5915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8312" y="5645919"/>
            <a:ext cx="8207375" cy="10512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 marL="490538" indent="0">
              <a:buNone/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</p:spTree>
    <p:extLst>
      <p:ext uri="{BB962C8B-B14F-4D97-AF65-F5344CB8AC3E}">
        <p14:creationId xmlns:p14="http://schemas.microsoft.com/office/powerpoint/2010/main" val="127355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68313" y="552450"/>
            <a:ext cx="8207375" cy="748205"/>
          </a:xfrm>
        </p:spPr>
        <p:txBody>
          <a:bodyPr/>
          <a:lstStyle>
            <a:lvl1pPr>
              <a:defRPr sz="3000" b="0"/>
            </a:lvl1pPr>
          </a:lstStyle>
          <a:p>
            <a:r>
              <a:rPr lang="en-US" dirty="0" err="1"/>
              <a:t>Inhaltsverzeichnis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631731"/>
            <a:ext cx="6162946" cy="4673818"/>
          </a:xfrm>
        </p:spPr>
        <p:txBody>
          <a:bodyPr/>
          <a:lstStyle>
            <a:lvl1pPr marL="0" marR="0" indent="-16200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600"/>
            </a:lvl1pPr>
            <a:lvl2pPr>
              <a:defRPr sz="1600"/>
            </a:lvl2pPr>
            <a:lvl3pPr marL="540000" indent="-158400">
              <a:spcAft>
                <a:spcPts val="400"/>
              </a:spcAft>
              <a:buClr>
                <a:srgbClr val="045D9A"/>
              </a:buClr>
              <a:defRPr sz="1600" baseline="0"/>
            </a:lvl3pPr>
            <a:lvl4pPr marL="540000" indent="-158400">
              <a:spcAft>
                <a:spcPts val="400"/>
              </a:spcAft>
              <a:buClr>
                <a:srgbClr val="045D9A"/>
              </a:buClr>
              <a:defRPr sz="1600" baseline="0"/>
            </a:lvl4pPr>
            <a:lvl5pPr marL="540000" indent="-158400">
              <a:spcAft>
                <a:spcPts val="400"/>
              </a:spcAft>
              <a:defRPr sz="1200" baseline="0"/>
            </a:lvl5pPr>
          </a:lstStyle>
          <a:p>
            <a:pPr lvl="0"/>
            <a:r>
              <a:rPr lang="de-DE" dirty="0"/>
              <a:t>Inhalt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  <a:p>
            <a:pPr marL="0" marR="0" lvl="0" indent="-16200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Inhalt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  <a:p>
            <a:pPr marL="0" marR="0" lvl="0" indent="-16200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Inhalt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  <a:p>
            <a:pPr marL="0" marR="0" lvl="0" indent="-16200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Inhalt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  <a:p>
            <a:pPr marL="0" marR="0" lvl="0" indent="-16200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Inhalt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  <a:p>
            <a:pPr lvl="0"/>
            <a:endParaRPr lang="de-DE" dirty="0"/>
          </a:p>
          <a:p>
            <a:pPr lvl="0"/>
            <a:endParaRPr lang="de-DE" dirty="0"/>
          </a:p>
          <a:p>
            <a:pPr lvl="0"/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62F82DE-B7B0-AB43-942F-8442666575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13" y="6435511"/>
            <a:ext cx="657754" cy="317914"/>
          </a:xfrm>
          <a:prstGeom prst="rect">
            <a:avLst/>
          </a:prstGeom>
        </p:spPr>
      </p:pic>
      <p:sp>
        <p:nvSpPr>
          <p:cNvPr id="11" name="Textplatzhalter 15">
            <a:extLst>
              <a:ext uri="{FF2B5EF4-FFF2-40B4-BE49-F238E27FC236}">
                <a16:creationId xmlns:a16="http://schemas.microsoft.com/office/drawing/2014/main" id="{23D83593-D895-2F47-A675-CE4236B4A1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57677" y="1631729"/>
            <a:ext cx="1918010" cy="4673819"/>
          </a:xfrm>
        </p:spPr>
        <p:txBody>
          <a:bodyPr/>
          <a:lstStyle>
            <a:lvl1pPr marL="0" marR="0" indent="-162000" algn="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600">
                <a:solidFill>
                  <a:srgbClr val="2184C2"/>
                </a:solidFill>
              </a:defRPr>
            </a:lvl1pPr>
            <a:lvl2pPr>
              <a:defRPr sz="1400"/>
            </a:lvl2pPr>
            <a:lvl3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3pPr>
            <a:lvl4pPr marL="540000" indent="-158400">
              <a:spcAft>
                <a:spcPts val="400"/>
              </a:spcAft>
              <a:buClr>
                <a:srgbClr val="045D9A"/>
              </a:buClr>
              <a:defRPr sz="1200" baseline="0"/>
            </a:lvl4pPr>
            <a:lvl5pPr marL="540000" indent="-158400">
              <a:spcAft>
                <a:spcPts val="400"/>
              </a:spcAft>
              <a:defRPr sz="1200" baseline="0"/>
            </a:lvl5pPr>
          </a:lstStyle>
          <a:p>
            <a:pPr lvl="0"/>
            <a:r>
              <a:rPr lang="de-DE" dirty="0"/>
              <a:t>………………………………..2</a:t>
            </a:r>
          </a:p>
          <a:p>
            <a:pPr lvl="0"/>
            <a:r>
              <a:rPr lang="de-DE" dirty="0"/>
              <a:t>………………………………..3</a:t>
            </a:r>
          </a:p>
          <a:p>
            <a:pPr lvl="0"/>
            <a:r>
              <a:rPr lang="de-DE" dirty="0"/>
              <a:t>……………………………….. 4</a:t>
            </a:r>
          </a:p>
          <a:p>
            <a:pPr lvl="0"/>
            <a:r>
              <a:rPr lang="de-DE" dirty="0"/>
              <a:t>………………………………..5</a:t>
            </a:r>
          </a:p>
          <a:p>
            <a:pPr lvl="0"/>
            <a:r>
              <a:rPr lang="de-DE" dirty="0"/>
              <a:t>………………………………..6</a:t>
            </a:r>
          </a:p>
          <a:p>
            <a:pPr lvl="0"/>
            <a:r>
              <a:rPr lang="de-DE" dirty="0"/>
              <a:t>………………………………..7</a:t>
            </a:r>
          </a:p>
          <a:p>
            <a:pPr lvl="0"/>
            <a:r>
              <a:rPr lang="de-DE" dirty="0"/>
              <a:t>………………………………..8</a:t>
            </a:r>
          </a:p>
          <a:p>
            <a:pPr lvl="0"/>
            <a:r>
              <a:rPr lang="de-DE" dirty="0"/>
              <a:t>………………………………..9</a:t>
            </a:r>
          </a:p>
          <a:p>
            <a:pPr lvl="0"/>
            <a:r>
              <a:rPr lang="de-DE" dirty="0"/>
              <a:t>………………………………10</a:t>
            </a:r>
          </a:p>
          <a:p>
            <a:pPr marL="0" marR="0" lvl="0" indent="-162000" algn="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………………………………11</a:t>
            </a:r>
          </a:p>
          <a:p>
            <a:pPr marL="0" marR="0" lvl="0" indent="-162000" algn="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………………………………12</a:t>
            </a:r>
          </a:p>
          <a:p>
            <a:pPr marL="0" marR="0" lvl="0" indent="-162000" algn="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………………………………13</a:t>
            </a:r>
          </a:p>
          <a:p>
            <a:pPr marL="0" marR="0" lvl="0" indent="-162000" algn="r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………………………………14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237806-6D78-7D4B-ABCA-D4D6D90CA39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440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552450"/>
            <a:ext cx="8207375" cy="971064"/>
          </a:xfrm>
        </p:spPr>
        <p:txBody>
          <a:bodyPr/>
          <a:lstStyle>
            <a:lvl1pPr>
              <a:defRPr sz="30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20"/>
          </p:nvPr>
        </p:nvSpPr>
        <p:spPr>
          <a:xfrm>
            <a:off x="468313" y="1630800"/>
            <a:ext cx="8207375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800"/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rgbClr val="2184C2"/>
              </a:buClr>
              <a:defRPr sz="1400" baseline="0"/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200" b="0" i="0"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59624FB-E418-8746-B016-891F3C6D9B5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9935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552450"/>
            <a:ext cx="8207375" cy="971062"/>
          </a:xfrm>
        </p:spPr>
        <p:txBody>
          <a:bodyPr/>
          <a:lstStyle>
            <a:lvl1pPr>
              <a:defRPr sz="30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8B8107E-3C52-2345-8836-BC1071C02338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extplatzhalter 15">
            <a:extLst>
              <a:ext uri="{FF2B5EF4-FFF2-40B4-BE49-F238E27FC236}">
                <a16:creationId xmlns:a16="http://schemas.microsoft.com/office/drawing/2014/main" id="{24A7355A-8312-5640-95B6-7A4BBAA035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3" y="1630800"/>
            <a:ext cx="3958907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800"/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rgbClr val="2184C2"/>
              </a:buClr>
              <a:defRPr sz="1400" baseline="0"/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200" b="0" i="0"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2" name="Textplatzhalter 15">
            <a:extLst>
              <a:ext uri="{FF2B5EF4-FFF2-40B4-BE49-F238E27FC236}">
                <a16:creationId xmlns:a16="http://schemas.microsoft.com/office/drawing/2014/main" id="{A9BB6967-CC1E-E146-96FD-72B49FD90A0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16780" y="1615679"/>
            <a:ext cx="3958907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800"/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rgbClr val="2184C2"/>
              </a:buClr>
              <a:defRPr sz="1400" baseline="0"/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200" b="0" i="0"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34497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 Kacheln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813BB50A-C009-BE43-8964-C5CF61A135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926263" y="8466"/>
            <a:ext cx="2217737" cy="2217738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20" name="Bildplatzhalter 18">
            <a:extLst>
              <a:ext uri="{FF2B5EF4-FFF2-40B4-BE49-F238E27FC236}">
                <a16:creationId xmlns:a16="http://schemas.microsoft.com/office/drawing/2014/main" id="{71A757C5-9EB1-934D-8381-AE8A7D874D9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926263" y="2320131"/>
            <a:ext cx="2217737" cy="2217738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21" name="Bildplatzhalter 18">
            <a:extLst>
              <a:ext uri="{FF2B5EF4-FFF2-40B4-BE49-F238E27FC236}">
                <a16:creationId xmlns:a16="http://schemas.microsoft.com/office/drawing/2014/main" id="{40906577-900F-B147-BC81-F33ABBCCC5B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26262" y="4640262"/>
            <a:ext cx="2217737" cy="2217738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C9A156-8ACD-BF4F-8B54-AAAC3C2F32C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C1491959-C6BF-5F45-8959-5269C223D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4" y="552450"/>
            <a:ext cx="6145320" cy="971062"/>
          </a:xfrm>
        </p:spPr>
        <p:txBody>
          <a:bodyPr/>
          <a:lstStyle>
            <a:lvl1pPr>
              <a:defRPr sz="3000" b="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4" name="Textplatzhalter 15">
            <a:extLst>
              <a:ext uri="{FF2B5EF4-FFF2-40B4-BE49-F238E27FC236}">
                <a16:creationId xmlns:a16="http://schemas.microsoft.com/office/drawing/2014/main" id="{F16EE576-BD12-D34D-9D41-A63BF0E18FD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8313" y="1630800"/>
            <a:ext cx="6145320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800"/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rgbClr val="2184C2"/>
              </a:buClr>
              <a:defRPr sz="1400" baseline="0"/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rgbClr val="2184C2"/>
              </a:buClr>
              <a:buFont typeface="Arial" panose="020B0604020202020204" pitchFamily="34" charset="0"/>
              <a:buChar char="•"/>
              <a:tabLst/>
              <a:defRPr sz="1200" b="0" i="0"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6975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Kacheln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620AD41-9014-E347-B6B9-E6226965584B}"/>
              </a:ext>
            </a:extLst>
          </p:cNvPr>
          <p:cNvSpPr/>
          <p:nvPr userDrawn="1"/>
        </p:nvSpPr>
        <p:spPr>
          <a:xfrm>
            <a:off x="0" y="8466"/>
            <a:ext cx="6858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813BB50A-C009-BE43-8964-C5CF61A135D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926263" y="8466"/>
            <a:ext cx="2217737" cy="2217738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20" name="Bildplatzhalter 18">
            <a:extLst>
              <a:ext uri="{FF2B5EF4-FFF2-40B4-BE49-F238E27FC236}">
                <a16:creationId xmlns:a16="http://schemas.microsoft.com/office/drawing/2014/main" id="{71A757C5-9EB1-934D-8381-AE8A7D874D9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926263" y="2320131"/>
            <a:ext cx="2217737" cy="2217738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21" name="Bildplatzhalter 18">
            <a:extLst>
              <a:ext uri="{FF2B5EF4-FFF2-40B4-BE49-F238E27FC236}">
                <a16:creationId xmlns:a16="http://schemas.microsoft.com/office/drawing/2014/main" id="{40906577-900F-B147-BC81-F33ABBCCC5B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26262" y="4640262"/>
            <a:ext cx="2217737" cy="2217738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5802F912-36A3-7947-99CF-0D143F26986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68313" y="1630800"/>
            <a:ext cx="6145320" cy="4673819"/>
          </a:xfrm>
        </p:spPr>
        <p:txBody>
          <a:bodyPr/>
          <a:lstStyle>
            <a:lvl1pPr marL="180975" indent="-180975">
              <a:lnSpc>
                <a:spcPts val="2160"/>
              </a:lnSpc>
              <a:spcAft>
                <a:spcPts val="4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/>
              <a:defRPr sz="1800">
                <a:solidFill>
                  <a:schemeClr val="bg1"/>
                </a:solidFill>
              </a:defRPr>
            </a:lvl1pPr>
            <a:lvl2pPr>
              <a:buClr>
                <a:srgbClr val="2184C2"/>
              </a:buClr>
              <a:defRPr sz="1400"/>
            </a:lvl2pPr>
            <a:lvl3pPr marL="540000" indent="-158400">
              <a:lnSpc>
                <a:spcPts val="1680"/>
              </a:lnSpc>
              <a:spcAft>
                <a:spcPts val="400"/>
              </a:spcAft>
              <a:buClr>
                <a:schemeClr val="bg1"/>
              </a:buClr>
              <a:defRPr sz="1400" baseline="0">
                <a:solidFill>
                  <a:schemeClr val="bg1"/>
                </a:solidFill>
              </a:defRPr>
            </a:lvl3pPr>
            <a:lvl4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4pPr>
            <a:lvl5pPr marL="540000" indent="-158400">
              <a:spcAft>
                <a:spcPts val="400"/>
              </a:spcAft>
              <a:buClr>
                <a:srgbClr val="2184C2"/>
              </a:buClr>
              <a:defRPr sz="1200" baseline="0"/>
            </a:lvl5pPr>
            <a:lvl6pPr marL="760413" indent="174625" rtl="0">
              <a:lnSpc>
                <a:spcPts val="1440"/>
              </a:lnSpc>
              <a:buClr>
                <a:schemeClr val="bg1"/>
              </a:buClr>
              <a:buFont typeface="Arial" panose="020B0604020202020204" pitchFamily="34" charset="0"/>
              <a:buChar char="•"/>
              <a:tabLst/>
              <a:defRPr sz="12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9A50047B-5638-2145-B322-BAC321E70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4" y="552450"/>
            <a:ext cx="6145320" cy="971062"/>
          </a:xfrm>
        </p:spPr>
        <p:txBody>
          <a:bodyPr/>
          <a:lstStyle>
            <a:lvl1pPr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201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502950"/>
            <a:ext cx="82073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das Titelformat zu bearbeiten</a:t>
            </a:r>
          </a:p>
        </p:txBody>
      </p:sp>
      <p:sp>
        <p:nvSpPr>
          <p:cNvPr id="103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93334"/>
            <a:ext cx="8207375" cy="461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Klicken Sie, um die Formate des Vorlagentextes zu bearbeiten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5"/>
            <a:r>
              <a:rPr lang="de-DE" dirty="0"/>
              <a:t>Dritte Ebene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3732D2A-FF16-D94C-A15A-112918FF4E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04455" y="6411905"/>
            <a:ext cx="3086100" cy="365125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9302D2D9-6C41-8943-9065-B4377A0BA008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E901BD7-30D0-854A-ACE1-3872DB894FD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13" y="6435511"/>
            <a:ext cx="657754" cy="3179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7" r:id="rId2"/>
    <p:sldLayoutId id="2147483726" r:id="rId3"/>
    <p:sldLayoutId id="2147483722" r:id="rId4"/>
    <p:sldLayoutId id="2147483735" r:id="rId5"/>
    <p:sldLayoutId id="2147483734" r:id="rId6"/>
    <p:sldLayoutId id="2147483718" r:id="rId7"/>
    <p:sldLayoutId id="2147483733" r:id="rId8"/>
    <p:sldLayoutId id="2147483724" r:id="rId9"/>
    <p:sldLayoutId id="2147483719" r:id="rId10"/>
    <p:sldLayoutId id="2147483732" r:id="rId11"/>
    <p:sldLayoutId id="2147483728" r:id="rId12"/>
    <p:sldLayoutId id="2147483740" r:id="rId13"/>
    <p:sldLayoutId id="2147483744" r:id="rId14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0" i="0" baseline="0">
          <a:solidFill>
            <a:srgbClr val="2184C2"/>
          </a:solidFill>
          <a:latin typeface="Roboto Black" panose="02000000000000000000" pitchFamily="2" charset="0"/>
          <a:ea typeface="Roboto Black" panose="02000000000000000000" pitchFamily="2" charset="0"/>
          <a:cs typeface="Roboto Black" panose="02000000000000000000" pitchFamily="2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BundesSans Web Regular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BundesSans Web Regular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BundesSans Web Regular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BundesSans Web Regular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indent="-162000" algn="l" rtl="0" eaLnBrk="1" fontAlgn="base" hangingPunct="1">
        <a:lnSpc>
          <a:spcPts val="2260"/>
        </a:lnSpc>
        <a:spcBef>
          <a:spcPct val="0"/>
        </a:spcBef>
        <a:spcAft>
          <a:spcPts val="400"/>
        </a:spcAft>
        <a:defRPr sz="1800">
          <a:solidFill>
            <a:schemeClr val="tx1"/>
          </a:solidFill>
          <a:latin typeface="Roboto Light"/>
          <a:ea typeface="ＭＳ Ｐゴシック" charset="0"/>
          <a:cs typeface="ＭＳ Ｐゴシック" charset="0"/>
        </a:defRPr>
      </a:lvl1pPr>
      <a:lvl2pPr indent="-180000" algn="l" rtl="0" eaLnBrk="1" fontAlgn="base" hangingPunct="1">
        <a:lnSpc>
          <a:spcPts val="2260"/>
        </a:lnSpc>
        <a:spcBef>
          <a:spcPct val="0"/>
        </a:spcBef>
        <a:spcAft>
          <a:spcPts val="400"/>
        </a:spcAft>
        <a:buClr>
          <a:srgbClr val="2184C2"/>
        </a:buClr>
        <a:buSzPct val="120000"/>
        <a:buFont typeface="Arial" charset="0"/>
        <a:buChar char="•"/>
        <a:defRPr sz="1800">
          <a:solidFill>
            <a:schemeClr val="tx1"/>
          </a:solidFill>
          <a:latin typeface="Roboto Light"/>
          <a:ea typeface="ＭＳ Ｐゴシック" charset="0"/>
        </a:defRPr>
      </a:lvl2pPr>
      <a:lvl3pPr marL="668338" indent="-177800" algn="l" rtl="0" eaLnBrk="1" fontAlgn="base" hangingPunct="1">
        <a:lnSpc>
          <a:spcPts val="1920"/>
        </a:lnSpc>
        <a:spcBef>
          <a:spcPct val="0"/>
        </a:spcBef>
        <a:spcAft>
          <a:spcPts val="1000"/>
        </a:spcAft>
        <a:buClr>
          <a:srgbClr val="2184C2"/>
        </a:buClr>
        <a:buSzPct val="120000"/>
        <a:buFont typeface="Arial" charset="0"/>
        <a:buChar char="•"/>
        <a:tabLst/>
        <a:defRPr sz="1600">
          <a:solidFill>
            <a:schemeClr val="tx1"/>
          </a:solidFill>
          <a:latin typeface="Roboto Light"/>
          <a:ea typeface="ＭＳ Ｐゴシック" charset="0"/>
        </a:defRPr>
      </a:lvl3pPr>
      <a:lvl4pPr marL="719138" indent="-228600" algn="l" rtl="0" eaLnBrk="1" fontAlgn="base" hangingPunct="1">
        <a:lnSpc>
          <a:spcPts val="1800"/>
        </a:lnSpc>
        <a:spcBef>
          <a:spcPct val="0"/>
        </a:spcBef>
        <a:spcAft>
          <a:spcPts val="1000"/>
        </a:spcAft>
        <a:buClr>
          <a:srgbClr val="2184C2"/>
        </a:buClr>
        <a:buSzPct val="120000"/>
        <a:buFont typeface="Arial" charset="0"/>
        <a:buChar char="•"/>
        <a:defRPr sz="1500">
          <a:solidFill>
            <a:schemeClr val="tx1"/>
          </a:solidFill>
          <a:latin typeface="Roboto Light"/>
          <a:ea typeface="ＭＳ Ｐゴシック" charset="0"/>
        </a:defRPr>
      </a:lvl4pPr>
      <a:lvl5pPr marL="719138" indent="-228600" algn="l" rtl="0" eaLnBrk="1" fontAlgn="base" hangingPunct="1">
        <a:lnSpc>
          <a:spcPts val="1800"/>
        </a:lnSpc>
        <a:spcBef>
          <a:spcPct val="0"/>
        </a:spcBef>
        <a:spcAft>
          <a:spcPts val="1000"/>
        </a:spcAft>
        <a:buClr>
          <a:srgbClr val="2184C2"/>
        </a:buClr>
        <a:buSzPct val="120000"/>
        <a:buFont typeface="Arial" charset="0"/>
        <a:buChar char="•"/>
        <a:defRPr sz="1500">
          <a:solidFill>
            <a:schemeClr val="tx1"/>
          </a:solidFill>
          <a:latin typeface="Roboto Light"/>
          <a:ea typeface="ＭＳ Ｐゴシック" charset="0"/>
        </a:defRPr>
      </a:lvl5pPr>
      <a:lvl6pPr marL="1117600" indent="-138113" algn="l" rtl="0" eaLnBrk="1" fontAlgn="base" hangingPunct="1">
        <a:lnSpc>
          <a:spcPts val="1440"/>
        </a:lnSpc>
        <a:spcBef>
          <a:spcPct val="20000"/>
        </a:spcBef>
        <a:spcAft>
          <a:spcPct val="0"/>
        </a:spcAft>
        <a:buClr>
          <a:srgbClr val="2184C2"/>
        </a:buClr>
        <a:buFont typeface="Arial" panose="020B0604020202020204" pitchFamily="34" charset="0"/>
        <a:buChar char="•"/>
        <a:tabLst/>
        <a:defRPr sz="1200" b="0" i="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platzhalter 10">
            <a:extLst>
              <a:ext uri="{FF2B5EF4-FFF2-40B4-BE49-F238E27FC236}">
                <a16:creationId xmlns:a16="http://schemas.microsoft.com/office/drawing/2014/main" id="{F6B7E274-D875-D84D-89F3-7C32B926FE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EA0923E-297D-6141-B267-EED6351C9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Eine bundesweite </a:t>
            </a:r>
            <a:br>
              <a:rPr lang="de-DE" dirty="0"/>
            </a:br>
            <a:r>
              <a:rPr lang="de-DE" dirty="0"/>
              <a:t>Sanierungskampagne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25A3EF2-08C6-8241-974A-02B64681D37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311396" y="4245759"/>
            <a:ext cx="4538129" cy="564995"/>
          </a:xfrm>
        </p:spPr>
        <p:txBody>
          <a:bodyPr/>
          <a:lstStyle/>
          <a:p>
            <a:r>
              <a:rPr lang="de-DE" dirty="0"/>
              <a:t>Mit regionalem Mehrwert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9D3C12E-E201-4345-96E4-9BE7C4EA2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0000" y="2083797"/>
            <a:ext cx="2357094" cy="114024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F23C5AF-08B6-0E4B-8320-F915963EB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559" y="4659211"/>
            <a:ext cx="2132253" cy="901484"/>
          </a:xfrm>
          <a:prstGeom prst="rect">
            <a:avLst/>
          </a:prstGeom>
        </p:spPr>
      </p:pic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1C8DE2BC-0E3C-4908-8148-EF5649B24A6C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/>
          <a:srcRect t="15911" b="15911"/>
          <a:stretch>
            <a:fillRect/>
          </a:stretch>
        </p:blipFill>
        <p:spPr>
          <a:xfrm>
            <a:off x="2307995" y="4750640"/>
            <a:ext cx="861173" cy="495057"/>
          </a:xfrm>
        </p:spPr>
      </p:pic>
      <p:pic>
        <p:nvPicPr>
          <p:cNvPr id="10" name="Bildplatzhalter 7">
            <a:extLst>
              <a:ext uri="{FF2B5EF4-FFF2-40B4-BE49-F238E27FC236}">
                <a16:creationId xmlns:a16="http://schemas.microsoft.com/office/drawing/2014/main" id="{3FAA6841-73D1-4B95-9EE6-4BF57B5703A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3223957" y="4926806"/>
            <a:ext cx="1167813" cy="22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2692723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6A473C13-2536-4115-B8DB-DCF548D990D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792C1F2-CDD4-4C21-8EA0-94FC306F8262}"/>
              </a:ext>
            </a:extLst>
          </p:cNvPr>
          <p:cNvSpPr txBox="1"/>
          <p:nvPr/>
        </p:nvSpPr>
        <p:spPr>
          <a:xfrm rot="21008841">
            <a:off x="318906" y="5667574"/>
            <a:ext cx="1991910" cy="765274"/>
          </a:xfrm>
          <a:prstGeom prst="flowChartPunchedTape">
            <a:avLst/>
          </a:prstGeom>
          <a:solidFill>
            <a:srgbClr val="79CB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+mn-lt"/>
              </a:rPr>
              <a:t>Verwalterin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592502" y="522974"/>
            <a:ext cx="3763838" cy="1883795"/>
          </a:xfrm>
          <a:prstGeom prst="cloudCallout">
            <a:avLst>
              <a:gd name="adj1" fmla="val -4790"/>
              <a:gd name="adj2" fmla="val 161871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Die Heizung ist </a:t>
            </a:r>
            <a:br>
              <a:rPr lang="de-DE" dirty="0"/>
            </a:br>
            <a:r>
              <a:rPr lang="de-DE" dirty="0"/>
              <a:t>bald fällig.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212D7064-3D81-415C-BEA1-6A5F580EED4C}"/>
              </a:ext>
            </a:extLst>
          </p:cNvPr>
          <p:cNvGrpSpPr/>
          <p:nvPr/>
        </p:nvGrpSpPr>
        <p:grpSpPr>
          <a:xfrm>
            <a:off x="4284662" y="3115926"/>
            <a:ext cx="4572000" cy="3429000"/>
            <a:chOff x="0" y="0"/>
            <a:chExt cx="18288000" cy="13716000"/>
          </a:xfrm>
        </p:grpSpPr>
        <p:sp>
          <p:nvSpPr>
            <p:cNvPr id="23" name="Gleichschenkliges Dreieck 22">
              <a:extLst>
                <a:ext uri="{FF2B5EF4-FFF2-40B4-BE49-F238E27FC236}">
                  <a16:creationId xmlns:a16="http://schemas.microsoft.com/office/drawing/2014/main" id="{61C2E31F-1444-43E5-B8A0-56FA767230F7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24" name="Gleichschenkliges Dreieck 23">
              <a:extLst>
                <a:ext uri="{FF2B5EF4-FFF2-40B4-BE49-F238E27FC236}">
                  <a16:creationId xmlns:a16="http://schemas.microsoft.com/office/drawing/2014/main" id="{656F5ED9-8792-4F23-95F5-0CE049A23728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31F43389-EEDB-4257-8237-056EA201435F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EF992EF-E877-4202-A986-12EB9F376AC1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A2E90403-1EA3-4778-88CF-F73BA657BE7F}"/>
              </a:ext>
            </a:extLst>
          </p:cNvPr>
          <p:cNvGrpSpPr/>
          <p:nvPr/>
        </p:nvGrpSpPr>
        <p:grpSpPr>
          <a:xfrm>
            <a:off x="4516171" y="3447359"/>
            <a:ext cx="4115003" cy="3097567"/>
            <a:chOff x="734559" y="-5580899"/>
            <a:chExt cx="16084319" cy="12107466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C7B67C73-3D8E-4AE8-98AD-DE84144AE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4559" y="942620"/>
              <a:ext cx="7674880" cy="5583947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1A0A3AF-E322-4C9A-A1FC-933FB258E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3998" y="637026"/>
              <a:ext cx="7674880" cy="5583947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85E698AF-7D1D-4431-9059-5DA010B33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7229" y="-5580899"/>
              <a:ext cx="7674880" cy="5580899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19070888-FD40-4E14-AA9F-C0B84E952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79345" y="-5201602"/>
              <a:ext cx="7674880" cy="5580899"/>
            </a:xfrm>
            <a:prstGeom prst="rect">
              <a:avLst/>
            </a:prstGeom>
          </p:spPr>
        </p:pic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F1AE8664-13DD-4D1D-867A-8E8A0149F8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8470" y="4910229"/>
            <a:ext cx="2137129" cy="155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15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C48987D9-600C-46A1-AE0D-FD01735081E6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4CC9E2D-427B-4ECA-A45A-7C6AE09FB46A}"/>
              </a:ext>
            </a:extLst>
          </p:cNvPr>
          <p:cNvSpPr txBox="1"/>
          <p:nvPr/>
        </p:nvSpPr>
        <p:spPr>
          <a:xfrm rot="21008841">
            <a:off x="5425782" y="517914"/>
            <a:ext cx="2460138" cy="765274"/>
          </a:xfrm>
          <a:prstGeom prst="flowChartPunchedTape">
            <a:avLst/>
          </a:prstGeom>
          <a:solidFill>
            <a:srgbClr val="79CBE9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>
                <a:latin typeface="+mn-lt"/>
              </a:defRPr>
            </a:lvl1pPr>
          </a:lstStyle>
          <a:p>
            <a:r>
              <a:rPr lang="de-DE" dirty="0"/>
              <a:t>Eigentümer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81F66DE-2C9B-45AC-A8B9-FF1D8EEE5664}"/>
              </a:ext>
            </a:extLst>
          </p:cNvPr>
          <p:cNvGrpSpPr/>
          <p:nvPr/>
        </p:nvGrpSpPr>
        <p:grpSpPr>
          <a:xfrm>
            <a:off x="4284662" y="3115926"/>
            <a:ext cx="4572000" cy="3429000"/>
            <a:chOff x="0" y="0"/>
            <a:chExt cx="18288000" cy="13716000"/>
          </a:xfrm>
        </p:grpSpPr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3247280E-8E86-453A-8C4A-5C07C3AB37D5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E85BB191-B28A-4DFB-94FD-FB3D2BDB2493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17F2F4DC-8AE0-43AD-84BA-9CF292C17AFA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0A8A0DB-1319-4365-A87D-9B3AF072FEF9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0D151C61-C23B-4593-BE4B-D4540FA69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490" y="-97433"/>
            <a:ext cx="4553019" cy="3310793"/>
          </a:xfrm>
          <a:prstGeom prst="rect">
            <a:avLst/>
          </a:prstGeom>
        </p:spPr>
      </p:pic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EAAB77AB-65A7-4296-888A-411BC7809BE6}"/>
              </a:ext>
            </a:extLst>
          </p:cNvPr>
          <p:cNvGrpSpPr/>
          <p:nvPr/>
        </p:nvGrpSpPr>
        <p:grpSpPr>
          <a:xfrm>
            <a:off x="1158470" y="3447359"/>
            <a:ext cx="11176877" cy="3200867"/>
            <a:chOff x="1158470" y="3447359"/>
            <a:chExt cx="11176877" cy="3200867"/>
          </a:xfrm>
        </p:grpSpPr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19444843-E993-4EEE-99D5-739657486A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0026" b="8112"/>
            <a:stretch/>
          </p:blipFill>
          <p:spPr>
            <a:xfrm>
              <a:off x="8856662" y="4830426"/>
              <a:ext cx="3478685" cy="1817800"/>
            </a:xfrm>
            <a:prstGeom prst="rect">
              <a:avLst/>
            </a:prstGeom>
          </p:spPr>
        </p:pic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168806C8-4136-40A9-978F-D8255F73E367}"/>
                </a:ext>
              </a:extLst>
            </p:cNvPr>
            <p:cNvGrpSpPr/>
            <p:nvPr/>
          </p:nvGrpSpPr>
          <p:grpSpPr>
            <a:xfrm>
              <a:off x="1158470" y="3447359"/>
              <a:ext cx="7472704" cy="3097567"/>
              <a:chOff x="1158470" y="3447359"/>
              <a:chExt cx="7472704" cy="3097567"/>
            </a:xfrm>
          </p:grpSpPr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9D072671-CB70-4A07-8A25-C4D2C6CB3741}"/>
                  </a:ext>
                </a:extLst>
              </p:cNvPr>
              <p:cNvGrpSpPr/>
              <p:nvPr/>
            </p:nvGrpSpPr>
            <p:grpSpPr>
              <a:xfrm>
                <a:off x="4516171" y="3447359"/>
                <a:ext cx="4115003" cy="3097567"/>
                <a:chOff x="734559" y="-5580899"/>
                <a:chExt cx="16084319" cy="12107466"/>
              </a:xfrm>
            </p:grpSpPr>
            <p:pic>
              <p:nvPicPr>
                <p:cNvPr id="22" name="Grafik 21">
                  <a:extLst>
                    <a:ext uri="{FF2B5EF4-FFF2-40B4-BE49-F238E27FC236}">
                      <a16:creationId xmlns:a16="http://schemas.microsoft.com/office/drawing/2014/main" id="{B7B5FFB6-E5DF-4600-BCE9-D6523AECA4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34559" y="942620"/>
                  <a:ext cx="7674880" cy="5583947"/>
                </a:xfrm>
                <a:prstGeom prst="rect">
                  <a:avLst/>
                </a:prstGeom>
              </p:spPr>
            </p:pic>
            <p:pic>
              <p:nvPicPr>
                <p:cNvPr id="23" name="Grafik 22">
                  <a:extLst>
                    <a:ext uri="{FF2B5EF4-FFF2-40B4-BE49-F238E27FC236}">
                      <a16:creationId xmlns:a16="http://schemas.microsoft.com/office/drawing/2014/main" id="{3DD0A2AA-C5F0-4F42-93BA-CF0571DA40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143998" y="637026"/>
                  <a:ext cx="7674880" cy="5583947"/>
                </a:xfrm>
                <a:prstGeom prst="rect">
                  <a:avLst/>
                </a:prstGeom>
              </p:spPr>
            </p:pic>
            <p:pic>
              <p:nvPicPr>
                <p:cNvPr id="24" name="Grafik 23">
                  <a:extLst>
                    <a:ext uri="{FF2B5EF4-FFF2-40B4-BE49-F238E27FC236}">
                      <a16:creationId xmlns:a16="http://schemas.microsoft.com/office/drawing/2014/main" id="{D01134E3-B37E-4880-8DA2-81F9DC3E02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327229" y="-5580899"/>
                  <a:ext cx="7674880" cy="5580899"/>
                </a:xfrm>
                <a:prstGeom prst="rect">
                  <a:avLst/>
                </a:prstGeom>
              </p:spPr>
            </p:pic>
            <p:pic>
              <p:nvPicPr>
                <p:cNvPr id="25" name="Grafik 24">
                  <a:extLst>
                    <a:ext uri="{FF2B5EF4-FFF2-40B4-BE49-F238E27FC236}">
                      <a16:creationId xmlns:a16="http://schemas.microsoft.com/office/drawing/2014/main" id="{41C6B4B0-852F-4B47-8426-ADDAC48C64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379345" y="-5201602"/>
                  <a:ext cx="7674880" cy="5580899"/>
                </a:xfrm>
                <a:prstGeom prst="rect">
                  <a:avLst/>
                </a:prstGeom>
              </p:spPr>
            </p:pic>
          </p:grpSp>
          <p:pic>
            <p:nvPicPr>
              <p:cNvPr id="26" name="Grafik 25">
                <a:extLst>
                  <a:ext uri="{FF2B5EF4-FFF2-40B4-BE49-F238E27FC236}">
                    <a16:creationId xmlns:a16="http://schemas.microsoft.com/office/drawing/2014/main" id="{DDEA2260-C851-49E9-A10A-D6A99DB6B3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58470" y="4910229"/>
                <a:ext cx="2137129" cy="1554893"/>
              </a:xfrm>
              <a:prstGeom prst="rect">
                <a:avLst/>
              </a:prstGeom>
            </p:spPr>
          </p:pic>
        </p:grpSp>
      </p:grp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679246" y="2589293"/>
            <a:ext cx="3095576" cy="1432599"/>
          </a:xfrm>
          <a:prstGeom prst="wedgeRoundRectCallout">
            <a:avLst>
              <a:gd name="adj1" fmla="val 60788"/>
              <a:gd name="adj2" fmla="val -153482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Diese Wohnung ist eine Goldgrube!</a:t>
            </a:r>
          </a:p>
        </p:txBody>
      </p:sp>
    </p:spTree>
    <p:extLst>
      <p:ext uri="{BB962C8B-B14F-4D97-AF65-F5344CB8AC3E}">
        <p14:creationId xmlns:p14="http://schemas.microsoft.com/office/powerpoint/2010/main" val="359204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-0.21858 0.163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8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-0.2342 0.137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689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5A2D9325-7E1B-4E1C-A832-4CDE81290A6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276045" y="475828"/>
            <a:ext cx="3381555" cy="2810836"/>
          </a:xfrm>
          <a:prstGeom prst="cloudCallout">
            <a:avLst>
              <a:gd name="adj1" fmla="val 65512"/>
              <a:gd name="adj2" fmla="val -54859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Gerade ist Eigentümer-</a:t>
            </a:r>
            <a:br>
              <a:rPr lang="de-DE" dirty="0"/>
            </a:br>
            <a:r>
              <a:rPr lang="de-DE" dirty="0" err="1"/>
              <a:t>versammlung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/>
              <a:t>aber wo sind sie denn alle?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7EDFD31A-8C1B-4F68-BA0F-988C93902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7" y="203164"/>
            <a:ext cx="7674880" cy="5583947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id="{1DC7ACEA-FD3F-48E8-ACCC-2EB66F103E7B}"/>
              </a:ext>
            </a:extLst>
          </p:cNvPr>
          <p:cNvSpPr/>
          <p:nvPr/>
        </p:nvSpPr>
        <p:spPr>
          <a:xfrm>
            <a:off x="688807" y="2995138"/>
            <a:ext cx="7766385" cy="77257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3009790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8A2A393-21ED-4B9A-945D-64AF98F6A61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52450"/>
            <a:ext cx="8207375" cy="971550"/>
          </a:xfrm>
        </p:spPr>
        <p:txBody>
          <a:bodyPr/>
          <a:lstStyle/>
          <a:p>
            <a:r>
              <a:rPr lang="de-DE" dirty="0"/>
              <a:t>Ergebnis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BC5D805-72CB-431C-9B17-C85B41F6304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86CE9A7-0B48-44FB-BEB4-724957815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7" y="203164"/>
            <a:ext cx="7674880" cy="5583947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7A117B28-FF49-4DF2-AA1C-59E1419AB4E4}"/>
              </a:ext>
            </a:extLst>
          </p:cNvPr>
          <p:cNvSpPr/>
          <p:nvPr/>
        </p:nvSpPr>
        <p:spPr>
          <a:xfrm>
            <a:off x="688807" y="2995138"/>
            <a:ext cx="7766385" cy="77257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9608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14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7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0.00503 -0.856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4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8A2A393-21ED-4B9A-945D-64AF98F6A61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52450"/>
            <a:ext cx="8207375" cy="971550"/>
          </a:xfrm>
        </p:spPr>
        <p:txBody>
          <a:bodyPr/>
          <a:lstStyle/>
          <a:p>
            <a:r>
              <a:rPr lang="de-DE" dirty="0"/>
              <a:t>Ergebnis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BC5D805-72CB-431C-9B17-C85B41F6304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45D9A"/>
          </a:solidFill>
          <a:ln w="7620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A117B28-FF49-4DF2-AA1C-59E1419AB4E4}"/>
              </a:ext>
            </a:extLst>
          </p:cNvPr>
          <p:cNvSpPr/>
          <p:nvPr/>
        </p:nvSpPr>
        <p:spPr>
          <a:xfrm>
            <a:off x="688807" y="155681"/>
            <a:ext cx="7766385" cy="77257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1EDB76B-D886-45A2-A6E4-B59FCC5E25C1}"/>
              </a:ext>
            </a:extLst>
          </p:cNvPr>
          <p:cNvSpPr txBox="1"/>
          <p:nvPr/>
        </p:nvSpPr>
        <p:spPr>
          <a:xfrm>
            <a:off x="2586937" y="1209069"/>
            <a:ext cx="440857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800" spc="-150" dirty="0">
                <a:solidFill>
                  <a:srgbClr val="045D9A"/>
                </a:solidFill>
                <a:latin typeface="+mj-lt"/>
              </a:rPr>
              <a:t>70</a:t>
            </a:r>
            <a:r>
              <a:rPr lang="de-DE" sz="4000" spc="-150" dirty="0">
                <a:solidFill>
                  <a:srgbClr val="045D9A"/>
                </a:solidFill>
                <a:latin typeface="+mj-lt"/>
              </a:rPr>
              <a:t> </a:t>
            </a:r>
            <a:r>
              <a:rPr lang="de-DE" sz="13800" spc="-150" dirty="0">
                <a:solidFill>
                  <a:srgbClr val="045D9A"/>
                </a:solidFill>
                <a:latin typeface="+mj-lt"/>
              </a:rPr>
              <a:t>%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6A5C338-61CE-4803-81FD-581A89750D35}"/>
              </a:ext>
            </a:extLst>
          </p:cNvPr>
          <p:cNvSpPr txBox="1"/>
          <p:nvPr/>
        </p:nvSpPr>
        <p:spPr>
          <a:xfrm>
            <a:off x="2530072" y="4667838"/>
            <a:ext cx="42066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de-DE" sz="4000" dirty="0">
                <a:solidFill>
                  <a:srgbClr val="3CAAD7"/>
                </a:solidFill>
                <a:latin typeface="Arial"/>
              </a:rPr>
              <a:t>Sanierungsquote:</a:t>
            </a:r>
          </a:p>
          <a:p>
            <a:pPr algn="ctr"/>
            <a:r>
              <a:rPr lang="de-DE" sz="3200" spc="-150" dirty="0">
                <a:solidFill>
                  <a:srgbClr val="3CAAD7"/>
                </a:solidFill>
                <a:latin typeface="+mj-lt"/>
              </a:rPr>
              <a:t>0,7</a:t>
            </a:r>
            <a:r>
              <a:rPr lang="de-DE" sz="1800" spc="-150" dirty="0">
                <a:solidFill>
                  <a:srgbClr val="3CAAD7"/>
                </a:solidFill>
                <a:latin typeface="+mj-lt"/>
              </a:rPr>
              <a:t> </a:t>
            </a:r>
            <a:r>
              <a:rPr lang="de-DE" sz="3200" spc="-150" dirty="0">
                <a:solidFill>
                  <a:srgbClr val="3CAAD7"/>
                </a:solidFill>
                <a:latin typeface="+mj-lt"/>
              </a:rPr>
              <a:t>%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689C11F8-0BCF-4BA6-BA86-4F0384A38F93}"/>
              </a:ext>
            </a:extLst>
          </p:cNvPr>
          <p:cNvSpPr/>
          <p:nvPr/>
        </p:nvSpPr>
        <p:spPr>
          <a:xfrm>
            <a:off x="2347373" y="302015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de-DE" sz="4000" dirty="0">
                <a:solidFill>
                  <a:srgbClr val="045D9A"/>
                </a:solidFill>
                <a:latin typeface="Arial"/>
              </a:rPr>
              <a:t>der </a:t>
            </a:r>
            <a:r>
              <a:rPr lang="de-DE" sz="4000" dirty="0">
                <a:solidFill>
                  <a:srgbClr val="045D9A"/>
                </a:solidFill>
                <a:latin typeface="Arial Black"/>
              </a:rPr>
              <a:t>WEG </a:t>
            </a:r>
            <a:br>
              <a:rPr lang="de-DE" sz="4000" dirty="0">
                <a:solidFill>
                  <a:srgbClr val="045D9A"/>
                </a:solidFill>
                <a:latin typeface="Arial Black"/>
              </a:rPr>
            </a:br>
            <a:r>
              <a:rPr lang="de-DE" sz="4000" dirty="0">
                <a:solidFill>
                  <a:srgbClr val="045D9A"/>
                </a:solidFill>
                <a:latin typeface="Arial"/>
              </a:rPr>
              <a:t>sind unsaniert</a:t>
            </a:r>
          </a:p>
        </p:txBody>
      </p:sp>
    </p:spTree>
    <p:extLst>
      <p:ext uri="{BB962C8B-B14F-4D97-AF65-F5344CB8AC3E}">
        <p14:creationId xmlns:p14="http://schemas.microsoft.com/office/powerpoint/2010/main" val="376507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E575A6DC-12BA-424A-82F9-2319419C8DB5}"/>
              </a:ext>
            </a:extLst>
          </p:cNvPr>
          <p:cNvSpPr txBox="1">
            <a:spLocks/>
          </p:cNvSpPr>
          <p:nvPr/>
        </p:nvSpPr>
        <p:spPr>
          <a:xfrm>
            <a:off x="468313" y="552450"/>
            <a:ext cx="8207375" cy="971064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0" i="0" baseline="0">
                <a:solidFill>
                  <a:srgbClr val="2184C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de-DE" sz="6000" kern="0" dirty="0"/>
              <a:t>Die Vision</a:t>
            </a:r>
          </a:p>
        </p:txBody>
      </p:sp>
    </p:spTree>
    <p:extLst>
      <p:ext uri="{BB962C8B-B14F-4D97-AF65-F5344CB8AC3E}">
        <p14:creationId xmlns:p14="http://schemas.microsoft.com/office/powerpoint/2010/main" val="2424575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leichschenkliges Dreieck 3">
            <a:extLst>
              <a:ext uri="{FF2B5EF4-FFF2-40B4-BE49-F238E27FC236}">
                <a16:creationId xmlns:a16="http://schemas.microsoft.com/office/drawing/2014/main" id="{4B705DF4-931C-4D6B-BB6A-67FE72B0EE8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triangle">
            <a:avLst>
              <a:gd name="adj" fmla="val 100000"/>
            </a:avLst>
          </a:prstGeom>
          <a:solidFill>
            <a:srgbClr val="79CBE9"/>
          </a:solidFill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DF72B2C-9116-444D-8A66-A180F847C9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79345" y="1900991"/>
            <a:ext cx="7674880" cy="5580899"/>
          </a:xfrm>
          <a:prstGeom prst="rect">
            <a:avLst/>
          </a:prstGeom>
        </p:spPr>
      </p:pic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8399ED2F-6AC5-4AFC-ACFD-4F455B000E9E}"/>
              </a:ext>
            </a:extLst>
          </p:cNvPr>
          <p:cNvSpPr txBox="1">
            <a:spLocks/>
          </p:cNvSpPr>
          <p:nvPr/>
        </p:nvSpPr>
        <p:spPr>
          <a:xfrm>
            <a:off x="853323" y="745959"/>
            <a:ext cx="4103687" cy="2310064"/>
          </a:xfrm>
          <a:prstGeom prst="wedgeRoundRectCallout">
            <a:avLst>
              <a:gd name="adj1" fmla="val 42132"/>
              <a:gd name="adj2" fmla="val 96267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9263" indent="-18256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269875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400" b="0" dirty="0"/>
              <a:t>Sauber! </a:t>
            </a:r>
            <a:br>
              <a:rPr lang="de-DE" sz="2400" b="0" dirty="0"/>
            </a:br>
            <a:r>
              <a:rPr lang="de-DE" sz="2400" b="0" dirty="0"/>
              <a:t>Hab‘ jetzt ne Dachdämmung gegen Hitze – und im Winter </a:t>
            </a:r>
            <a:br>
              <a:rPr lang="de-DE" sz="2400" b="0" dirty="0"/>
            </a:br>
            <a:r>
              <a:rPr lang="de-DE" sz="2400" b="0" dirty="0"/>
              <a:t>bleibt‘s warm!</a:t>
            </a:r>
          </a:p>
        </p:txBody>
      </p:sp>
    </p:spTree>
    <p:extLst>
      <p:ext uri="{BB962C8B-B14F-4D97-AF65-F5344CB8AC3E}">
        <p14:creationId xmlns:p14="http://schemas.microsoft.com/office/powerpoint/2010/main" val="264464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leichschenkliges Dreieck 10">
            <a:extLst>
              <a:ext uri="{FF2B5EF4-FFF2-40B4-BE49-F238E27FC236}">
                <a16:creationId xmlns:a16="http://schemas.microsoft.com/office/drawing/2014/main" id="{5AA548D1-80F1-41F8-9926-C5E6E9B8A52D}"/>
              </a:ext>
            </a:extLst>
          </p:cNvPr>
          <p:cNvSpPr/>
          <p:nvPr/>
        </p:nvSpPr>
        <p:spPr>
          <a:xfrm flipH="1">
            <a:off x="0" y="0"/>
            <a:ext cx="9144000" cy="6858000"/>
          </a:xfrm>
          <a:prstGeom prst="triangle">
            <a:avLst>
              <a:gd name="adj" fmla="val 100000"/>
            </a:avLst>
          </a:prstGeom>
          <a:solidFill>
            <a:srgbClr val="79CBE9"/>
          </a:solidFill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044A9E9-DC62-4FA1-B20C-3097573D2D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2225209" y="1272288"/>
            <a:ext cx="7674880" cy="5580899"/>
          </a:xfrm>
          <a:prstGeom prst="rect">
            <a:avLst/>
          </a:prstGeom>
        </p:spPr>
      </p:pic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2987BAA9-0B86-4E95-8F50-04826790A7C5}"/>
              </a:ext>
            </a:extLst>
          </p:cNvPr>
          <p:cNvSpPr txBox="1">
            <a:spLocks/>
          </p:cNvSpPr>
          <p:nvPr/>
        </p:nvSpPr>
        <p:spPr>
          <a:xfrm>
            <a:off x="4367463" y="1050005"/>
            <a:ext cx="4114800" cy="2727911"/>
          </a:xfrm>
          <a:prstGeom prst="wedgeRoundRectCallout">
            <a:avLst>
              <a:gd name="adj1" fmla="val -55746"/>
              <a:gd name="adj2" fmla="val 89020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Wir wussten nicht, </a:t>
            </a:r>
            <a:br>
              <a:rPr lang="de-DE" dirty="0"/>
            </a:br>
            <a:r>
              <a:rPr lang="de-DE" dirty="0"/>
              <a:t>dass es so gute Fördermöglichkeiten und passende Kredite gibt.</a:t>
            </a:r>
            <a:br>
              <a:rPr lang="de-DE" dirty="0"/>
            </a:br>
            <a:r>
              <a:rPr lang="de-DE" dirty="0"/>
              <a:t>Für unsere Kinder lohnt es sich noch mehr.</a:t>
            </a:r>
          </a:p>
        </p:txBody>
      </p:sp>
    </p:spTree>
    <p:extLst>
      <p:ext uri="{BB962C8B-B14F-4D97-AF65-F5344CB8AC3E}">
        <p14:creationId xmlns:p14="http://schemas.microsoft.com/office/powerpoint/2010/main" val="18654028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9C4A1D6F-0CFB-44C8-87AF-708EA66B72E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CAAD7"/>
          </a:solidFill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0CD7027-98C1-4968-8C58-2009BE9149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942620"/>
            <a:ext cx="7674880" cy="5583947"/>
          </a:xfrm>
          <a:prstGeom prst="rect">
            <a:avLst/>
          </a:prstGeom>
        </p:spPr>
      </p:pic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9B383FF7-0281-46F3-B466-B5A43D39DFAE}"/>
              </a:ext>
            </a:extLst>
          </p:cNvPr>
          <p:cNvSpPr txBox="1">
            <a:spLocks/>
          </p:cNvSpPr>
          <p:nvPr/>
        </p:nvSpPr>
        <p:spPr>
          <a:xfrm>
            <a:off x="5269832" y="494128"/>
            <a:ext cx="3347320" cy="2210551"/>
          </a:xfrm>
          <a:prstGeom prst="wedgeRoundRectCallout">
            <a:avLst>
              <a:gd name="adj1" fmla="val -46899"/>
              <a:gd name="adj2" fmla="val 80061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Huch! </a:t>
            </a:r>
            <a:br>
              <a:rPr lang="de-DE" dirty="0"/>
            </a:br>
            <a:r>
              <a:rPr lang="de-DE" dirty="0"/>
              <a:t>Doch kein Schimmel! …und weniger Ausgaben für die Heizung…</a:t>
            </a:r>
          </a:p>
        </p:txBody>
      </p:sp>
    </p:spTree>
    <p:extLst>
      <p:ext uri="{BB962C8B-B14F-4D97-AF65-F5344CB8AC3E}">
        <p14:creationId xmlns:p14="http://schemas.microsoft.com/office/powerpoint/2010/main" val="17771941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535CDA06-BC0E-44CB-990D-315C1F87B5F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 w="762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9A024D2-ED89-4ED5-B11A-E57F786E43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34559" y="942620"/>
            <a:ext cx="7674880" cy="5583947"/>
          </a:xfrm>
          <a:prstGeom prst="rect">
            <a:avLst/>
          </a:prstGeom>
        </p:spPr>
      </p:pic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F864E7C0-21E5-44FF-94D7-F2A8D3684847}"/>
              </a:ext>
            </a:extLst>
          </p:cNvPr>
          <p:cNvSpPr txBox="1">
            <a:spLocks/>
          </p:cNvSpPr>
          <p:nvPr/>
        </p:nvSpPr>
        <p:spPr>
          <a:xfrm>
            <a:off x="553452" y="331432"/>
            <a:ext cx="3404937" cy="2403141"/>
          </a:xfrm>
          <a:prstGeom prst="wedgeRoundRectCallout">
            <a:avLst>
              <a:gd name="adj1" fmla="val 39331"/>
              <a:gd name="adj2" fmla="val 95497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Nä</a:t>
            </a:r>
            <a:r>
              <a:rPr lang="de-DE" dirty="0"/>
              <a:t>, ich </a:t>
            </a:r>
            <a:r>
              <a:rPr lang="de-DE" dirty="0" err="1"/>
              <a:t>glaub‘s</a:t>
            </a:r>
            <a:r>
              <a:rPr lang="de-DE" dirty="0"/>
              <a:t> nicht: Das ständige Gemecker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wech</a:t>
            </a:r>
            <a:r>
              <a:rPr lang="de-DE" dirty="0"/>
              <a:t> – und der Müll wird sortiert!</a:t>
            </a:r>
          </a:p>
        </p:txBody>
      </p:sp>
    </p:spTree>
    <p:extLst>
      <p:ext uri="{BB962C8B-B14F-4D97-AF65-F5344CB8AC3E}">
        <p14:creationId xmlns:p14="http://schemas.microsoft.com/office/powerpoint/2010/main" val="54199281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F28C1156-D064-48EE-B7C0-69735B72779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4F62F18-C706-45E7-9396-7E5025917A09}"/>
              </a:ext>
            </a:extLst>
          </p:cNvPr>
          <p:cNvSpPr txBox="1">
            <a:spLocks/>
          </p:cNvSpPr>
          <p:nvPr/>
        </p:nvSpPr>
        <p:spPr>
          <a:xfrm>
            <a:off x="468313" y="552450"/>
            <a:ext cx="8207375" cy="971064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 b="0" i="0" baseline="0">
                <a:solidFill>
                  <a:srgbClr val="2184C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BundesSans Web Regular" charset="0"/>
                <a:ea typeface="ＭＳ Ｐゴシック" charset="0"/>
                <a:cs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 Black" pitchFamily="34" charset="0"/>
              </a:defRPr>
            </a:lvl9pPr>
          </a:lstStyle>
          <a:p>
            <a:r>
              <a:rPr lang="de-DE" sz="6000" kern="0" dirty="0">
                <a:solidFill>
                  <a:schemeClr val="bg1"/>
                </a:solidFill>
              </a:rPr>
              <a:t>Die Situation</a:t>
            </a:r>
          </a:p>
        </p:txBody>
      </p:sp>
    </p:spTree>
    <p:extLst>
      <p:ext uri="{BB962C8B-B14F-4D97-AF65-F5344CB8AC3E}">
        <p14:creationId xmlns:p14="http://schemas.microsoft.com/office/powerpoint/2010/main" val="2057018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B3E38EE5-9129-4BC6-A198-2CA711AF887F}"/>
              </a:ext>
            </a:extLst>
          </p:cNvPr>
          <p:cNvGrpSpPr/>
          <p:nvPr/>
        </p:nvGrpSpPr>
        <p:grpSpPr>
          <a:xfrm>
            <a:off x="0" y="-6858000"/>
            <a:ext cx="18288000" cy="13716000"/>
            <a:chOff x="0" y="-6858000"/>
            <a:chExt cx="18288000" cy="13716000"/>
          </a:xfrm>
        </p:grpSpPr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34F8E77D-6A1B-48D4-B175-FB917B990A3F}"/>
                </a:ext>
              </a:extLst>
            </p:cNvPr>
            <p:cNvSpPr/>
            <p:nvPr/>
          </p:nvSpPr>
          <p:spPr>
            <a:xfrm>
              <a:off x="0" y="-685800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762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7B7B4C63-A975-462A-B31A-83DB769FF5FE}"/>
                </a:ext>
              </a:extLst>
            </p:cNvPr>
            <p:cNvSpPr/>
            <p:nvPr/>
          </p:nvSpPr>
          <p:spPr>
            <a:xfrm flipH="1">
              <a:off x="9144000" y="-685800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762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128F5836-E0CA-4769-B736-B55C5C0CEAA5}"/>
                </a:ext>
              </a:extLst>
            </p:cNvPr>
            <p:cNvSpPr/>
            <p:nvPr/>
          </p:nvSpPr>
          <p:spPr>
            <a:xfrm>
              <a:off x="9144000" y="0"/>
              <a:ext cx="9144000" cy="6858000"/>
            </a:xfrm>
            <a:prstGeom prst="rect">
              <a:avLst/>
            </a:prstGeom>
            <a:solidFill>
              <a:srgbClr val="3CAAD7"/>
            </a:solidFill>
            <a:ln w="762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06C6BA9-EF9E-4FAA-81D1-1C62E5BB0EA0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2184C2"/>
            </a:solidFill>
            <a:ln w="762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C1364025-0CA9-478A-B936-3C98377010A9}"/>
              </a:ext>
            </a:extLst>
          </p:cNvPr>
          <p:cNvGrpSpPr/>
          <p:nvPr/>
        </p:nvGrpSpPr>
        <p:grpSpPr>
          <a:xfrm>
            <a:off x="734559" y="-5580899"/>
            <a:ext cx="16084319" cy="12107466"/>
            <a:chOff x="734559" y="-5580899"/>
            <a:chExt cx="16084319" cy="12107466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6222908B-A0B7-4801-8F60-D3697226E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34559" y="942620"/>
              <a:ext cx="7674880" cy="5583947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94193D17-D863-4691-B012-7DDC30D63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9143998" y="637026"/>
              <a:ext cx="7674880" cy="5583947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846AA81D-AD15-4725-8EB8-58BD80B29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327229" y="-5580899"/>
              <a:ext cx="7674880" cy="5580899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AA8BAC8-6AAF-4845-A015-027B2C68C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379345" y="-5201602"/>
              <a:ext cx="7674880" cy="55808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477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823 0.7071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20" y="353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38778E-17 L -0.67622 0.6398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19" y="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4305300" y="578959"/>
            <a:ext cx="4028997" cy="1586272"/>
          </a:xfrm>
          <a:prstGeom prst="wedgeRoundRectCallout">
            <a:avLst>
              <a:gd name="adj1" fmla="val 22631"/>
              <a:gd name="adj2" fmla="val 207739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Sehr nice. </a:t>
            </a:r>
            <a:br>
              <a:rPr lang="de-DE" dirty="0"/>
            </a:br>
            <a:r>
              <a:rPr lang="de-DE" dirty="0"/>
              <a:t>Beziehe jetzt günstigen PV-Strom vom Dach!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04354DC-F632-42F1-BE06-C9BA32EA7AED}"/>
              </a:ext>
            </a:extLst>
          </p:cNvPr>
          <p:cNvGrpSpPr/>
          <p:nvPr/>
        </p:nvGrpSpPr>
        <p:grpSpPr>
          <a:xfrm>
            <a:off x="285781" y="3115926"/>
            <a:ext cx="4572000" cy="3429000"/>
            <a:chOff x="0" y="0"/>
            <a:chExt cx="18288000" cy="13716000"/>
          </a:xfrm>
        </p:grpSpPr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34F8E77D-6A1B-48D4-B175-FB917B990A3F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7B7B4C63-A975-462A-B31A-83DB769FF5FE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128F5836-E0CA-4769-B736-B55C5C0CEAA5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rgbClr val="3CAAD7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06C6BA9-EF9E-4FAA-81D1-1C62E5BB0EA0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rgbClr val="2184C2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65CC9D7-E5D0-4CC0-AC89-39D5C5006947}"/>
              </a:ext>
            </a:extLst>
          </p:cNvPr>
          <p:cNvGrpSpPr/>
          <p:nvPr/>
        </p:nvGrpSpPr>
        <p:grpSpPr>
          <a:xfrm>
            <a:off x="413965" y="3405068"/>
            <a:ext cx="4115003" cy="3097566"/>
            <a:chOff x="734559" y="-5580899"/>
            <a:chExt cx="16084319" cy="12107462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AA0FC4C-D52E-4F5B-83B0-8748A1D3B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34559" y="942619"/>
              <a:ext cx="7674880" cy="5583944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0D22685-8168-4648-B391-306824F08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9143998" y="637025"/>
              <a:ext cx="7674880" cy="5583944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9C17BF61-1636-4061-871C-87ED0698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327229" y="-5580899"/>
              <a:ext cx="7674876" cy="5580899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0F243779-7CAB-4385-89D4-02C900081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379345" y="-5201602"/>
              <a:ext cx="7674876" cy="5580899"/>
            </a:xfrm>
            <a:prstGeom prst="rect">
              <a:avLst/>
            </a:prstGeom>
          </p:spPr>
        </p:pic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4B2443C8-065E-49C6-B51D-03BC5BD49D2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851431" y="4037616"/>
            <a:ext cx="3878604" cy="282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9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52FFC9A-DEA4-4B84-BDE6-0E2A9B824CB6}"/>
              </a:ext>
            </a:extLst>
          </p:cNvPr>
          <p:cNvGrpSpPr/>
          <p:nvPr/>
        </p:nvGrpSpPr>
        <p:grpSpPr>
          <a:xfrm>
            <a:off x="285781" y="3115926"/>
            <a:ext cx="4572000" cy="3429000"/>
            <a:chOff x="0" y="0"/>
            <a:chExt cx="18288000" cy="13716000"/>
          </a:xfrm>
        </p:grpSpPr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2EE5EB7C-2D6F-4FD8-B4C7-CDA872E96F78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F5BF1830-8ECC-451B-A001-0B15AB39D567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2AFD9E8A-B022-41E9-9946-F26FD190BC19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rgbClr val="3CAAD7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7D5C9BDD-7C95-49D1-8FBD-324B593D7067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rgbClr val="2184C2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4EF48FA6-C38F-4D77-89CF-A5C1E820EB4A}"/>
              </a:ext>
            </a:extLst>
          </p:cNvPr>
          <p:cNvGrpSpPr/>
          <p:nvPr/>
        </p:nvGrpSpPr>
        <p:grpSpPr>
          <a:xfrm>
            <a:off x="413965" y="3405068"/>
            <a:ext cx="4115003" cy="3097566"/>
            <a:chOff x="734559" y="-5580899"/>
            <a:chExt cx="16084319" cy="12107462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6155515F-D5DA-4157-8A7F-3C83AE879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34559" y="942619"/>
              <a:ext cx="7674880" cy="5583944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DAC6C538-4565-4CD8-91B5-6656890AC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9143998" y="637025"/>
              <a:ext cx="7674880" cy="5583944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45C68886-5286-4541-AB6D-1FEA4D89D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327229" y="-5580899"/>
              <a:ext cx="7674876" cy="5580899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0458480D-3DD4-496F-98D4-D9591E47A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379345" y="-5201602"/>
              <a:ext cx="7674876" cy="5580899"/>
            </a:xfrm>
            <a:prstGeom prst="rect">
              <a:avLst/>
            </a:prstGeom>
          </p:spPr>
        </p:pic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5E1F01A1-A3A1-4304-81E5-036500A091C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851431" y="4037616"/>
            <a:ext cx="3878604" cy="282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5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437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44844 0.0057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13" y="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44844 0.005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13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81F66DE-2C9B-45AC-A8B9-FF1D8EEE5664}"/>
              </a:ext>
            </a:extLst>
          </p:cNvPr>
          <p:cNvGrpSpPr/>
          <p:nvPr/>
        </p:nvGrpSpPr>
        <p:grpSpPr>
          <a:xfrm>
            <a:off x="4284662" y="3115926"/>
            <a:ext cx="4572000" cy="3429000"/>
            <a:chOff x="0" y="0"/>
            <a:chExt cx="18288000" cy="13716000"/>
          </a:xfrm>
        </p:grpSpPr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3247280E-8E86-453A-8C4A-5C07C3AB37D5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E85BB191-B28A-4DFB-94FD-FB3D2BDB2493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17F2F4DC-8AE0-43AD-84BA-9CF292C17AFA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rgbClr val="3CAAD7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0A8A0DB-1319-4365-A87D-9B3AF072FEF9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rgbClr val="2184C2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0512002-01F5-4B04-B2E8-E2FDD1C3CABC}"/>
              </a:ext>
            </a:extLst>
          </p:cNvPr>
          <p:cNvGrpSpPr/>
          <p:nvPr/>
        </p:nvGrpSpPr>
        <p:grpSpPr>
          <a:xfrm>
            <a:off x="4516171" y="3447359"/>
            <a:ext cx="4115003" cy="3097566"/>
            <a:chOff x="734559" y="-5580899"/>
            <a:chExt cx="16084319" cy="12107462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3FE9FCD9-F37F-4F39-AC92-F4C88572B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34559" y="942619"/>
              <a:ext cx="7674880" cy="5583944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8511AFAE-FD2C-4AA6-BD06-3C11C8303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9143998" y="637025"/>
              <a:ext cx="7674880" cy="5583944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1B5735EC-12AD-4869-8049-768EB7A0C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7327229" y="-5580899"/>
              <a:ext cx="7674876" cy="5580899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8E6DB811-1717-413B-9998-5F814C446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2379345" y="-5201602"/>
              <a:ext cx="7674876" cy="5580899"/>
            </a:xfrm>
            <a:prstGeom prst="rect">
              <a:avLst/>
            </a:prstGeom>
          </p:spPr>
        </p:pic>
      </p:grpSp>
      <p:pic>
        <p:nvPicPr>
          <p:cNvPr id="19" name="Grafik 18">
            <a:extLst>
              <a:ext uri="{FF2B5EF4-FFF2-40B4-BE49-F238E27FC236}">
                <a16:creationId xmlns:a16="http://schemas.microsoft.com/office/drawing/2014/main" id="{D9C0FBFF-377B-4B3B-AA54-1D3F7A96D62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158470" y="4910229"/>
            <a:ext cx="2137129" cy="1554892"/>
          </a:xfrm>
          <a:prstGeom prst="rect">
            <a:avLst/>
          </a:prstGeom>
        </p:spPr>
      </p:pic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512826" y="552092"/>
            <a:ext cx="4424146" cy="2563834"/>
          </a:xfrm>
          <a:prstGeom prst="cloudCallout">
            <a:avLst>
              <a:gd name="adj1" fmla="val -8354"/>
              <a:gd name="adj2" fmla="val 109868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/>
              <a:t>BHKW: check!</a:t>
            </a:r>
            <a:br>
              <a:rPr lang="de-DE" dirty="0"/>
            </a:br>
            <a:r>
              <a:rPr lang="de-DE" dirty="0"/>
              <a:t>PV-Strom: check!</a:t>
            </a:r>
            <a:br>
              <a:rPr lang="de-DE" dirty="0"/>
            </a:br>
            <a:r>
              <a:rPr lang="de-DE" dirty="0"/>
              <a:t>Plan für die Zukunft: check!</a:t>
            </a:r>
          </a:p>
        </p:txBody>
      </p:sp>
    </p:spTree>
    <p:extLst>
      <p:ext uri="{BB962C8B-B14F-4D97-AF65-F5344CB8AC3E}">
        <p14:creationId xmlns:p14="http://schemas.microsoft.com/office/powerpoint/2010/main" val="67518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81F66DE-2C9B-45AC-A8B9-FF1D8EEE5664}"/>
              </a:ext>
            </a:extLst>
          </p:cNvPr>
          <p:cNvGrpSpPr/>
          <p:nvPr/>
        </p:nvGrpSpPr>
        <p:grpSpPr>
          <a:xfrm>
            <a:off x="4284662" y="3115926"/>
            <a:ext cx="4572000" cy="3429000"/>
            <a:chOff x="0" y="0"/>
            <a:chExt cx="18288000" cy="13716000"/>
          </a:xfrm>
        </p:grpSpPr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3247280E-8E86-453A-8C4A-5C07C3AB37D5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Gleichschenkliges Dreieck 13">
              <a:extLst>
                <a:ext uri="{FF2B5EF4-FFF2-40B4-BE49-F238E27FC236}">
                  <a16:creationId xmlns:a16="http://schemas.microsoft.com/office/drawing/2014/main" id="{E85BB191-B28A-4DFB-94FD-FB3D2BDB2493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rgbClr val="79CBE9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17F2F4DC-8AE0-43AD-84BA-9CF292C17AFA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rgbClr val="3CAAD7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0A8A0DB-1319-4365-A87D-9B3AF072FEF9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rgbClr val="2184C2"/>
            </a:solidFill>
            <a:ln w="1905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CE05ACB8-4FBA-44A6-9675-75A2D7428692}"/>
              </a:ext>
            </a:extLst>
          </p:cNvPr>
          <p:cNvGrpSpPr/>
          <p:nvPr/>
        </p:nvGrpSpPr>
        <p:grpSpPr>
          <a:xfrm>
            <a:off x="1158470" y="3447359"/>
            <a:ext cx="10938057" cy="3400383"/>
            <a:chOff x="1158470" y="3447359"/>
            <a:chExt cx="10938057" cy="3400383"/>
          </a:xfrm>
        </p:grpSpPr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85FA8DE1-6783-4909-BE75-E8D84DA16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8947617" y="4557966"/>
              <a:ext cx="3148910" cy="2289776"/>
            </a:xfrm>
            <a:prstGeom prst="rect">
              <a:avLst/>
            </a:prstGeom>
          </p:spPr>
        </p:pic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B48C6B4E-2B97-4AF4-B5E0-865A2B23AA8B}"/>
                </a:ext>
              </a:extLst>
            </p:cNvPr>
            <p:cNvGrpSpPr/>
            <p:nvPr/>
          </p:nvGrpSpPr>
          <p:grpSpPr>
            <a:xfrm>
              <a:off x="1158470" y="3447359"/>
              <a:ext cx="7472704" cy="3097566"/>
              <a:chOff x="1158470" y="3447359"/>
              <a:chExt cx="7472704" cy="3097566"/>
            </a:xfrm>
          </p:grpSpPr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494C7857-91A1-4B8F-AC7C-EA41CA57F8FC}"/>
                  </a:ext>
                </a:extLst>
              </p:cNvPr>
              <p:cNvGrpSpPr/>
              <p:nvPr/>
            </p:nvGrpSpPr>
            <p:grpSpPr>
              <a:xfrm>
                <a:off x="4516171" y="3447359"/>
                <a:ext cx="4115003" cy="3097566"/>
                <a:chOff x="734559" y="-5580899"/>
                <a:chExt cx="16084319" cy="12107462"/>
              </a:xfrm>
            </p:grpSpPr>
            <p:pic>
              <p:nvPicPr>
                <p:cNvPr id="32" name="Grafik 31">
                  <a:extLst>
                    <a:ext uri="{FF2B5EF4-FFF2-40B4-BE49-F238E27FC236}">
                      <a16:creationId xmlns:a16="http://schemas.microsoft.com/office/drawing/2014/main" id="{AE11B323-3BE7-4470-B502-87AEA20AC1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/>
              </p:blipFill>
              <p:spPr>
                <a:xfrm>
                  <a:off x="734559" y="942619"/>
                  <a:ext cx="7674880" cy="5583944"/>
                </a:xfrm>
                <a:prstGeom prst="rect">
                  <a:avLst/>
                </a:prstGeom>
              </p:spPr>
            </p:pic>
            <p:pic>
              <p:nvPicPr>
                <p:cNvPr id="33" name="Grafik 32">
                  <a:extLst>
                    <a:ext uri="{FF2B5EF4-FFF2-40B4-BE49-F238E27FC236}">
                      <a16:creationId xmlns:a16="http://schemas.microsoft.com/office/drawing/2014/main" id="{DF2E3821-D8CA-4723-8D2C-99264C072B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rcRect/>
                <a:stretch/>
              </p:blipFill>
              <p:spPr>
                <a:xfrm>
                  <a:off x="9143998" y="637025"/>
                  <a:ext cx="7674880" cy="5583944"/>
                </a:xfrm>
                <a:prstGeom prst="rect">
                  <a:avLst/>
                </a:prstGeom>
              </p:spPr>
            </p:pic>
            <p:pic>
              <p:nvPicPr>
                <p:cNvPr id="34" name="Grafik 33">
                  <a:extLst>
                    <a:ext uri="{FF2B5EF4-FFF2-40B4-BE49-F238E27FC236}">
                      <a16:creationId xmlns:a16="http://schemas.microsoft.com/office/drawing/2014/main" id="{DBD34657-CF40-4206-92AF-ACFFB5D89E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rcRect/>
                <a:stretch/>
              </p:blipFill>
              <p:spPr>
                <a:xfrm>
                  <a:off x="7327229" y="-5580899"/>
                  <a:ext cx="7674876" cy="5580899"/>
                </a:xfrm>
                <a:prstGeom prst="rect">
                  <a:avLst/>
                </a:prstGeom>
              </p:spPr>
            </p:pic>
            <p:pic>
              <p:nvPicPr>
                <p:cNvPr id="35" name="Grafik 34">
                  <a:extLst>
                    <a:ext uri="{FF2B5EF4-FFF2-40B4-BE49-F238E27FC236}">
                      <a16:creationId xmlns:a16="http://schemas.microsoft.com/office/drawing/2014/main" id="{F5298F26-ABEB-42CD-983C-11884B5E9D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rcRect/>
                <a:stretch/>
              </p:blipFill>
              <p:spPr>
                <a:xfrm>
                  <a:off x="2379345" y="-5201602"/>
                  <a:ext cx="7674876" cy="5580899"/>
                </a:xfrm>
                <a:prstGeom prst="rect">
                  <a:avLst/>
                </a:prstGeom>
              </p:spPr>
            </p:pic>
          </p:grpSp>
          <p:pic>
            <p:nvPicPr>
              <p:cNvPr id="31" name="Grafik 30">
                <a:extLst>
                  <a:ext uri="{FF2B5EF4-FFF2-40B4-BE49-F238E27FC236}">
                    <a16:creationId xmlns:a16="http://schemas.microsoft.com/office/drawing/2014/main" id="{522B110D-5E67-4890-A743-3F1940716B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/>
            </p:blipFill>
            <p:spPr>
              <a:xfrm>
                <a:off x="1158470" y="4910229"/>
                <a:ext cx="2137129" cy="1554892"/>
              </a:xfrm>
              <a:prstGeom prst="rect">
                <a:avLst/>
              </a:prstGeom>
            </p:spPr>
          </p:pic>
        </p:grpSp>
      </p:grpSp>
      <p:pic>
        <p:nvPicPr>
          <p:cNvPr id="26" name="Grafik 25">
            <a:extLst>
              <a:ext uri="{FF2B5EF4-FFF2-40B4-BE49-F238E27FC236}">
                <a16:creationId xmlns:a16="http://schemas.microsoft.com/office/drawing/2014/main" id="{AD575B94-9BDF-476A-8D5E-9F50802F59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95490" y="-97433"/>
            <a:ext cx="4553019" cy="3310793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491298" y="2701549"/>
            <a:ext cx="5021248" cy="1454902"/>
          </a:xfrm>
          <a:prstGeom prst="wedgeRoundRectCallout">
            <a:avLst>
              <a:gd name="adj1" fmla="val 22518"/>
              <a:gd name="adj2" fmla="val -158474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/>
              <a:t>So hab ich mir das vorgestellt: </a:t>
            </a:r>
            <a:br>
              <a:rPr lang="de-DE" dirty="0"/>
            </a:br>
            <a:r>
              <a:rPr lang="de-DE" dirty="0"/>
              <a:t>Meine Immobilie ist und </a:t>
            </a:r>
            <a:br>
              <a:rPr lang="de-DE" dirty="0"/>
            </a:br>
            <a:r>
              <a:rPr lang="de-DE" dirty="0"/>
              <a:t>bleibt wertvoll!</a:t>
            </a:r>
          </a:p>
        </p:txBody>
      </p:sp>
    </p:spTree>
    <p:extLst>
      <p:ext uri="{BB962C8B-B14F-4D97-AF65-F5344CB8AC3E}">
        <p14:creationId xmlns:p14="http://schemas.microsoft.com/office/powerpoint/2010/main" val="339198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5185E-6 L -0.21858 0.163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8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22483 0.1273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50" y="636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6386FFF0-90DA-495B-BC3A-9C03B8E872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3" t="33515" r="20743"/>
          <a:stretch/>
        </p:blipFill>
        <p:spPr>
          <a:xfrm>
            <a:off x="4782964" y="1339248"/>
            <a:ext cx="1987334" cy="371047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943F919-8ADC-4196-9350-82CDF4893C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25" r="27107"/>
          <a:stretch/>
        </p:blipFill>
        <p:spPr>
          <a:xfrm>
            <a:off x="2417041" y="870067"/>
            <a:ext cx="1795730" cy="324281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B7245B4-D828-4590-8B7F-83D3477928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96462">
            <a:off x="3830360" y="2028655"/>
            <a:ext cx="6269264" cy="455878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9E6B5BE-32BA-4C3B-B642-CE0E99DF35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080" r="26412"/>
          <a:stretch/>
        </p:blipFill>
        <p:spPr>
          <a:xfrm>
            <a:off x="1359567" y="1403768"/>
            <a:ext cx="1600201" cy="358143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B14AED1-8C13-4F2C-8DB5-A4542B1C32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88704">
            <a:off x="-821697" y="2921202"/>
            <a:ext cx="4022807" cy="292683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B2F26DC7-6B43-40FB-8224-C5E19ECD338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9811" r="32593"/>
          <a:stretch/>
        </p:blipFill>
        <p:spPr>
          <a:xfrm>
            <a:off x="3504836" y="827244"/>
            <a:ext cx="1795730" cy="4734478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6108583" y="291844"/>
            <a:ext cx="2587009" cy="1589710"/>
          </a:xfrm>
          <a:prstGeom prst="cloudCallout">
            <a:avLst>
              <a:gd name="adj1" fmla="val -86936"/>
              <a:gd name="adj2" fmla="val 9039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Alles Tutti!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1DC7ACEA-FD3F-48E8-ACCC-2EB66F103E7B}"/>
              </a:ext>
            </a:extLst>
          </p:cNvPr>
          <p:cNvSpPr/>
          <p:nvPr/>
        </p:nvSpPr>
        <p:spPr>
          <a:xfrm>
            <a:off x="688807" y="2995138"/>
            <a:ext cx="7766385" cy="7725723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7970339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25E546B-E8A2-41E0-8B32-BE5F92209C3A}"/>
              </a:ext>
            </a:extLst>
          </p:cNvPr>
          <p:cNvGrpSpPr/>
          <p:nvPr/>
        </p:nvGrpSpPr>
        <p:grpSpPr>
          <a:xfrm>
            <a:off x="-821697" y="291844"/>
            <a:ext cx="10921321" cy="10429017"/>
            <a:chOff x="-821697" y="291844"/>
            <a:chExt cx="10921321" cy="10429017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386FFF0-90DA-495B-BC3A-9C03B8E872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3363" t="33515" r="20743"/>
            <a:stretch/>
          </p:blipFill>
          <p:spPr>
            <a:xfrm>
              <a:off x="4782964" y="1339248"/>
              <a:ext cx="1987334" cy="3710470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F943F919-8ADC-4196-9350-82CDF4893C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625" r="27107"/>
            <a:stretch/>
          </p:blipFill>
          <p:spPr>
            <a:xfrm>
              <a:off x="2417041" y="870067"/>
              <a:ext cx="1795730" cy="324281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B7245B4-D828-4590-8B7F-83D3477928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96462">
              <a:off x="3830360" y="2028655"/>
              <a:ext cx="6269264" cy="4558785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09E6B5BE-32BA-4C3B-B642-CE0E99DF35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1080" r="26412"/>
            <a:stretch/>
          </p:blipFill>
          <p:spPr>
            <a:xfrm>
              <a:off x="1359567" y="1403768"/>
              <a:ext cx="1600201" cy="3581431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DB14AED1-8C13-4F2C-8DB5-A4542B1C3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0788704">
              <a:off x="-821697" y="2921202"/>
              <a:ext cx="4022807" cy="2926839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B2F26DC7-6B43-40FB-8224-C5E19ECD33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39811" r="32593"/>
            <a:stretch/>
          </p:blipFill>
          <p:spPr>
            <a:xfrm>
              <a:off x="3504836" y="827244"/>
              <a:ext cx="1795730" cy="4734478"/>
            </a:xfrm>
            <a:prstGeom prst="rect">
              <a:avLst/>
            </a:prstGeom>
          </p:spPr>
        </p:pic>
        <p:sp>
          <p:nvSpPr>
            <p:cNvPr id="10" name="Inhaltsplatzhalter 2">
              <a:extLst>
                <a:ext uri="{FF2B5EF4-FFF2-40B4-BE49-F238E27FC236}">
                  <a16:creationId xmlns:a16="http://schemas.microsoft.com/office/drawing/2014/main" id="{75F0855E-F320-4B6E-A26C-217D3B29E5F1}"/>
                </a:ext>
              </a:extLst>
            </p:cNvPr>
            <p:cNvSpPr txBox="1">
              <a:spLocks/>
            </p:cNvSpPr>
            <p:nvPr/>
          </p:nvSpPr>
          <p:spPr>
            <a:xfrm>
              <a:off x="6108583" y="291844"/>
              <a:ext cx="2587009" cy="1589710"/>
            </a:xfrm>
            <a:prstGeom prst="cloudCallout">
              <a:avLst>
                <a:gd name="adj1" fmla="val -86936"/>
                <a:gd name="adj2" fmla="val 9039"/>
              </a:avLst>
            </a:prstGeom>
            <a:solidFill>
              <a:schemeClr val="bg1"/>
            </a:solidFill>
            <a:ln w="28575">
              <a:solidFill>
                <a:srgbClr val="045D9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de-DE"/>
              </a:defPPr>
              <a:lvl1pPr marL="0" indent="0" algn="ctr" defTabSz="914400" eaLnBrk="1" latinLnBrk="0" hangingPunct="1">
                <a:spcBef>
                  <a:spcPct val="20000"/>
                </a:spcBef>
                <a:buClr>
                  <a:srgbClr val="D62828"/>
                </a:buClr>
                <a:buFontTx/>
                <a:buNone/>
                <a:defRPr b="0">
                  <a:latin typeface="+mn-lt"/>
                  <a:ea typeface="+mn-ea"/>
                  <a:cs typeface="+mn-cs"/>
                </a:defRPr>
              </a:lvl1pPr>
              <a:lvl2pPr marL="0" indent="0" defTabSz="914400" eaLnBrk="1" latinLnBrk="0" hangingPunct="1">
                <a:spcBef>
                  <a:spcPct val="20000"/>
                </a:spcBef>
                <a:buClr>
                  <a:srgbClr val="C00000"/>
                </a:buClr>
                <a:buFontTx/>
                <a:buNone/>
                <a:tabLst/>
                <a:defRPr sz="1600">
                  <a:latin typeface="+mn-lt"/>
                  <a:ea typeface="+mn-ea"/>
                  <a:cs typeface="+mn-cs"/>
                </a:defRPr>
              </a:lvl2pPr>
              <a:lvl3pPr marL="177800" indent="-177800" defTabSz="91440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600" baseline="0">
                  <a:latin typeface="+mn-lt"/>
                  <a:ea typeface="+mn-ea"/>
                  <a:cs typeface="+mn-cs"/>
                </a:defRPr>
              </a:lvl3pPr>
              <a:lvl4pPr marL="449263" indent="-182563" defTabSz="914400" eaLnBrk="1" latinLnBrk="0" hangingPunct="1">
                <a:spcBef>
                  <a:spcPct val="20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tabLst>
                  <a:tab pos="449263" algn="l"/>
                </a:tabLst>
                <a:defRPr sz="1600">
                  <a:latin typeface="+mn-lt"/>
                  <a:ea typeface="+mn-ea"/>
                  <a:cs typeface="+mn-cs"/>
                </a:defRPr>
              </a:lvl4pPr>
              <a:lvl5pPr marL="719138" indent="-269875" defTabSz="914400" eaLnBrk="1" latinLnBrk="0" hangingPunct="1">
                <a:spcBef>
                  <a:spcPct val="20000"/>
                </a:spcBef>
                <a:buFont typeface="Symbol" panose="05050102010706020507" pitchFamily="18" charset="2"/>
                <a:buChar char="-"/>
                <a:defRPr sz="1600">
                  <a:latin typeface="+mn-lt"/>
                  <a:ea typeface="+mn-ea"/>
                  <a:cs typeface="+mn-cs"/>
                </a:defRPr>
              </a:lvl5pPr>
              <a:lvl6pPr marL="2514600" indent="-228600" defTabSz="9144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  <a:cs typeface="+mn-cs"/>
                </a:defRPr>
              </a:lvl6pPr>
              <a:lvl7pPr marL="2971800" indent="-228600" defTabSz="9144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  <a:cs typeface="+mn-cs"/>
                </a:defRPr>
              </a:lvl7pPr>
              <a:lvl8pPr marL="3429000" indent="-228600" defTabSz="9144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  <a:cs typeface="+mn-cs"/>
                </a:defRPr>
              </a:lvl8pPr>
              <a:lvl9pPr marL="3886200" indent="-228600" defTabSz="9144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DE" dirty="0"/>
                <a:t>Alles Tutti!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1DC7ACEA-FD3F-48E8-ACCC-2EB66F103E7B}"/>
                </a:ext>
              </a:extLst>
            </p:cNvPr>
            <p:cNvSpPr/>
            <p:nvPr/>
          </p:nvSpPr>
          <p:spPr>
            <a:xfrm>
              <a:off x="688807" y="2995138"/>
              <a:ext cx="7766385" cy="7725723"/>
            </a:xfrm>
            <a:prstGeom prst="ellipse">
              <a:avLst/>
            </a:prstGeom>
            <a:solidFill>
              <a:srgbClr val="2184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698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00729 1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5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66A465-E72D-45FD-919C-AFB2D81A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6000" dirty="0"/>
              <a:t>Unser Weg dorthin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5271E0-3459-4D9B-A61B-AEB3B8EC90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B728043-C40E-49FC-8C45-005966D959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3" r="864"/>
          <a:stretch/>
        </p:blipFill>
        <p:spPr>
          <a:xfrm>
            <a:off x="468312" y="1630800"/>
            <a:ext cx="8207376" cy="452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9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E0DE43BD-B2C4-4191-82E1-6EF05A06BD65}"/>
              </a:ext>
            </a:extLst>
          </p:cNvPr>
          <p:cNvCxnSpPr>
            <a:stCxn id="4" idx="2"/>
            <a:endCxn id="16" idx="0"/>
          </p:cNvCxnSpPr>
          <p:nvPr/>
        </p:nvCxnSpPr>
        <p:spPr bwMode="auto">
          <a:xfrm flipH="1">
            <a:off x="1037835" y="1708178"/>
            <a:ext cx="4" cy="3784631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F666A465-E72D-45FD-919C-AFB2D81A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Freiburg und MRN: </a:t>
            </a:r>
            <a:r>
              <a:rPr lang="de-DE"/>
              <a:t>Unser Vorgehen für WEG</a:t>
            </a:r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EE020A6-F97C-4817-93B1-F04C9BE39DC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813401" y="1319251"/>
            <a:ext cx="5340658" cy="1276425"/>
          </a:xfrm>
        </p:spPr>
        <p:txBody>
          <a:bodyPr lIns="0"/>
          <a:lstStyle/>
          <a:p>
            <a:pPr marL="0" indent="0">
              <a:buNone/>
            </a:pPr>
            <a:r>
              <a:rPr lang="de-DE"/>
              <a:t>Bekanntmachung </a:t>
            </a:r>
            <a:r>
              <a:rPr lang="de-DE" smtClean="0"/>
              <a:t>unseres </a:t>
            </a:r>
            <a:r>
              <a:rPr lang="de-DE" dirty="0"/>
              <a:t>Projekts auf allen Kanälen, Fokus auf der persönlichen Ansprache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BF67539-1C49-4A89-8AC3-9667FBA970DB}"/>
              </a:ext>
            </a:extLst>
          </p:cNvPr>
          <p:cNvSpPr txBox="1"/>
          <p:nvPr/>
        </p:nvSpPr>
        <p:spPr>
          <a:xfrm>
            <a:off x="465425" y="1338846"/>
            <a:ext cx="1144827" cy="369332"/>
          </a:xfrm>
          <a:prstGeom prst="rect">
            <a:avLst/>
          </a:prstGeom>
          <a:solidFill>
            <a:srgbClr val="79CB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</a:rPr>
              <a:t>Schritt 1</a:t>
            </a:r>
            <a:endParaRPr lang="de-DE" sz="1800" dirty="0">
              <a:solidFill>
                <a:schemeClr val="bg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92FCD5E-FEEE-43E7-AEF7-924185031E56}"/>
              </a:ext>
            </a:extLst>
          </p:cNvPr>
          <p:cNvSpPr txBox="1"/>
          <p:nvPr/>
        </p:nvSpPr>
        <p:spPr>
          <a:xfrm>
            <a:off x="465423" y="2377337"/>
            <a:ext cx="1144827" cy="369332"/>
          </a:xfrm>
          <a:prstGeom prst="rect">
            <a:avLst/>
          </a:prstGeom>
          <a:solidFill>
            <a:srgbClr val="3CAA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</a:rPr>
              <a:t>Schritt 2</a:t>
            </a:r>
            <a:endParaRPr lang="de-DE" sz="1800" dirty="0">
              <a:solidFill>
                <a:schemeClr val="bg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5E14C96-1E4B-48C8-AE05-6FFFE35F2172}"/>
              </a:ext>
            </a:extLst>
          </p:cNvPr>
          <p:cNvSpPr/>
          <p:nvPr/>
        </p:nvSpPr>
        <p:spPr>
          <a:xfrm>
            <a:off x="1813401" y="2283334"/>
            <a:ext cx="6862282" cy="64376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</a:pPr>
            <a:r>
              <a:rPr lang="de-DE" sz="1800" kern="0" dirty="0">
                <a:solidFill>
                  <a:srgbClr val="505150"/>
                </a:solidFill>
                <a:latin typeface="Roboto Light"/>
              </a:rPr>
              <a:t>Individuelle Kontaktaufnahme und persönliches Gespräch </a:t>
            </a:r>
            <a:br>
              <a:rPr lang="de-DE" sz="1800" kern="0" dirty="0">
                <a:solidFill>
                  <a:srgbClr val="505150"/>
                </a:solidFill>
                <a:latin typeface="Roboto Light"/>
              </a:rPr>
            </a:br>
            <a:r>
              <a:rPr lang="de-DE" sz="1800" kern="0" dirty="0">
                <a:solidFill>
                  <a:srgbClr val="505150"/>
                </a:solidFill>
                <a:latin typeface="Roboto Light"/>
              </a:rPr>
              <a:t>(Wie funktioniert die WEG? Welche Unterstützung wird benötigt?)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CD3EF2D-F66C-47D9-AE63-0A1BE38E8EBF}"/>
              </a:ext>
            </a:extLst>
          </p:cNvPr>
          <p:cNvSpPr txBox="1"/>
          <p:nvPr/>
        </p:nvSpPr>
        <p:spPr>
          <a:xfrm>
            <a:off x="465424" y="3415828"/>
            <a:ext cx="1144827" cy="369332"/>
          </a:xfrm>
          <a:prstGeom prst="rect">
            <a:avLst/>
          </a:prstGeom>
          <a:solidFill>
            <a:srgbClr val="2184C2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</a:rPr>
              <a:t>Schritt 3</a:t>
            </a:r>
            <a:endParaRPr lang="de-DE" sz="1800" dirty="0">
              <a:solidFill>
                <a:schemeClr val="bg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91D36F2-0B21-454E-A47B-4A8E962EE8E5}"/>
              </a:ext>
            </a:extLst>
          </p:cNvPr>
          <p:cNvSpPr/>
          <p:nvPr/>
        </p:nvSpPr>
        <p:spPr>
          <a:xfrm>
            <a:off x="1813401" y="3322213"/>
            <a:ext cx="6015729" cy="938719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</a:pPr>
            <a:r>
              <a:rPr lang="de-DE" sz="1800" kern="0" dirty="0">
                <a:solidFill>
                  <a:srgbClr val="505150"/>
                </a:solidFill>
                <a:latin typeface="Roboto Light"/>
              </a:rPr>
              <a:t>Festlegung des Unterstützungsbausteins (z.B. Erst-Check, Beratung zu erneuerbaren Energien, Motivation in der Eigentümerversammlung, Immobilienwertermittlung)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1E0B48D-C88F-4D8C-8042-07BC825548D6}"/>
              </a:ext>
            </a:extLst>
          </p:cNvPr>
          <p:cNvSpPr txBox="1"/>
          <p:nvPr/>
        </p:nvSpPr>
        <p:spPr>
          <a:xfrm>
            <a:off x="465422" y="4454319"/>
            <a:ext cx="1144827" cy="369332"/>
          </a:xfrm>
          <a:prstGeom prst="rect">
            <a:avLst/>
          </a:prstGeom>
          <a:solidFill>
            <a:srgbClr val="045D9A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</a:rPr>
              <a:t>Schritt 4</a:t>
            </a:r>
            <a:endParaRPr lang="de-DE" sz="1800" dirty="0">
              <a:solidFill>
                <a:schemeClr val="bg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B022B5F-3A85-4779-994B-1818ECE4875E}"/>
              </a:ext>
            </a:extLst>
          </p:cNvPr>
          <p:cNvSpPr/>
          <p:nvPr/>
        </p:nvSpPr>
        <p:spPr>
          <a:xfrm>
            <a:off x="1813401" y="4443424"/>
            <a:ext cx="4369560" cy="37446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</a:pPr>
            <a:r>
              <a:rPr lang="de-DE" sz="1800" kern="0" dirty="0">
                <a:solidFill>
                  <a:srgbClr val="505150"/>
                </a:solidFill>
                <a:latin typeface="Roboto Light"/>
              </a:rPr>
              <a:t>Umsetzung des Unterstützungsbausteins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AEC3A23-E3DA-42F8-948A-07DC8CECDC03}"/>
              </a:ext>
            </a:extLst>
          </p:cNvPr>
          <p:cNvSpPr txBox="1"/>
          <p:nvPr/>
        </p:nvSpPr>
        <p:spPr>
          <a:xfrm>
            <a:off x="465421" y="5492809"/>
            <a:ext cx="1144827" cy="369332"/>
          </a:xfrm>
          <a:prstGeom prst="rect">
            <a:avLst/>
          </a:prstGeom>
          <a:solidFill>
            <a:srgbClr val="EE8512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</a:rPr>
              <a:t>Schritt 5</a:t>
            </a:r>
            <a:endParaRPr lang="de-DE" sz="1800" dirty="0">
              <a:solidFill>
                <a:schemeClr val="bg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0C60D450-993F-43A6-9A9F-38D8C2257DD1}"/>
              </a:ext>
            </a:extLst>
          </p:cNvPr>
          <p:cNvSpPr/>
          <p:nvPr/>
        </p:nvSpPr>
        <p:spPr>
          <a:xfrm>
            <a:off x="1813401" y="5489873"/>
            <a:ext cx="3580568" cy="361637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>
              <a:lnSpc>
                <a:spcPts val="2160"/>
              </a:lnSpc>
              <a:spcAft>
                <a:spcPts val="400"/>
              </a:spcAft>
              <a:buClr>
                <a:srgbClr val="2184C2"/>
              </a:buClr>
            </a:pPr>
            <a:r>
              <a:rPr lang="de-DE" sz="1800" kern="0" dirty="0">
                <a:solidFill>
                  <a:srgbClr val="505150"/>
                </a:solidFill>
                <a:latin typeface="Roboto Light"/>
              </a:rPr>
              <a:t>Kontakt halten!</a:t>
            </a:r>
          </a:p>
        </p:txBody>
      </p:sp>
    </p:spTree>
    <p:extLst>
      <p:ext uri="{BB962C8B-B14F-4D97-AF65-F5344CB8AC3E}">
        <p14:creationId xmlns:p14="http://schemas.microsoft.com/office/powerpoint/2010/main" val="193995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66A465-E72D-45FD-919C-AFB2D81A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 Erkenntnisse Freiburg und MRN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EE020A6-F97C-4817-93B1-F04C9BE39DC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3" y="1431624"/>
            <a:ext cx="8207375" cy="4673819"/>
          </a:xfrm>
        </p:spPr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rgbClr val="2184C2"/>
                </a:solidFill>
              </a:rPr>
              <a:t>Das Projekt wird wahrgenommen</a:t>
            </a:r>
          </a:p>
          <a:p>
            <a:r>
              <a:rPr lang="de-DE" dirty="0"/>
              <a:t>Hausverwaltungen sind aufgeschlossen, Eigentümer*innen melden sich proaktiv nach Zeitungsartikeln, Radiobeiträgen oder ähnlichem</a:t>
            </a:r>
          </a:p>
          <a:p>
            <a:r>
              <a:rPr lang="de-DE" dirty="0"/>
              <a:t>Lokale Presse bringt gern entsprechende Beiträge</a:t>
            </a:r>
          </a:p>
          <a:p>
            <a:r>
              <a:rPr lang="de-DE" dirty="0"/>
              <a:t>Klimaschutzthemen erreichen zunehmend mehr Menschen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b="1" dirty="0">
                <a:solidFill>
                  <a:srgbClr val="2184C2"/>
                </a:solidFill>
              </a:rPr>
              <a:t>Bestätigung der Studienlage aufgrund erster Vor-Ort-Erhebungen</a:t>
            </a:r>
          </a:p>
          <a:p>
            <a:r>
              <a:rPr lang="de-DE" dirty="0"/>
              <a:t>Sanierungsanlass sind oft Instandhaltungsmaßnahmen, </a:t>
            </a:r>
            <a:br>
              <a:rPr lang="de-DE" dirty="0"/>
            </a:br>
            <a:r>
              <a:rPr lang="de-DE" dirty="0"/>
              <a:t>das </a:t>
            </a:r>
            <a:r>
              <a:rPr lang="de-DE" b="1" dirty="0" err="1">
                <a:solidFill>
                  <a:schemeClr val="accent1"/>
                </a:solidFill>
              </a:rPr>
              <a:t>EWärmeG</a:t>
            </a:r>
            <a:r>
              <a:rPr lang="de-DE" b="1" dirty="0">
                <a:solidFill>
                  <a:schemeClr val="accent1"/>
                </a:solidFill>
              </a:rPr>
              <a:t> (BaWü) erweist sich als Sanierungstreiber</a:t>
            </a:r>
          </a:p>
          <a:p>
            <a:r>
              <a:rPr lang="de-DE" dirty="0"/>
              <a:t>Eigentümer*innen, die ihre Wohnung selbst bewohnen, sind aufgeschlossener gegenüber Sanierungsmaßnahmen als Vermietende </a:t>
            </a:r>
            <a:br>
              <a:rPr lang="de-DE" dirty="0"/>
            </a:br>
            <a:r>
              <a:rPr lang="de-DE" dirty="0"/>
              <a:t>(Vermietbarkeit in unseren Regionen stets gegeben)</a:t>
            </a:r>
          </a:p>
          <a:p>
            <a:r>
              <a:rPr lang="de-DE" dirty="0"/>
              <a:t>Verwaltende haben eine Schlüsselrolle (auch über Vollmachten)</a:t>
            </a:r>
          </a:p>
          <a:p>
            <a:r>
              <a:rPr lang="de-DE" dirty="0"/>
              <a:t>Wirtschaftlichkeit der Maßnahmen ist zentrales Kriterium für die Entscheidung</a:t>
            </a:r>
          </a:p>
          <a:p>
            <a:r>
              <a:rPr lang="de-DE" dirty="0"/>
              <a:t>Weitere wichtige Aspekte: Zuverlässigkeit, geringer Aufwand, Klimaschutz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472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7A86A288-6235-4CC0-8103-ABA18BFA8697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4" name="Gleichschenkliges Dreieck 3">
            <a:extLst>
              <a:ext uri="{FF2B5EF4-FFF2-40B4-BE49-F238E27FC236}">
                <a16:creationId xmlns:a16="http://schemas.microsoft.com/office/drawing/2014/main" id="{4B705DF4-931C-4D6B-BB6A-67FE72B0EE8E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 w="76200">
            <a:solidFill>
              <a:srgbClr val="79CBE9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C2747281-AA38-49A9-B512-8CF4B2EC5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345" y="1656398"/>
            <a:ext cx="7674880" cy="5580899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DBFB588-F30E-4E0E-A7C1-D24ECD6F0CA4}"/>
              </a:ext>
            </a:extLst>
          </p:cNvPr>
          <p:cNvSpPr txBox="1">
            <a:spLocks/>
          </p:cNvSpPr>
          <p:nvPr/>
        </p:nvSpPr>
        <p:spPr>
          <a:xfrm>
            <a:off x="853323" y="1143001"/>
            <a:ext cx="4103687" cy="1913021"/>
          </a:xfrm>
          <a:prstGeom prst="wedgeRoundRectCallout">
            <a:avLst>
              <a:gd name="adj1" fmla="val 42132"/>
              <a:gd name="adj2" fmla="val 96267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1778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9263" indent="-18256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269875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2400" b="0" dirty="0"/>
              <a:t>Mann, ist das heiß! </a:t>
            </a:r>
            <a:br>
              <a:rPr lang="de-DE" sz="2400" b="0" dirty="0"/>
            </a:br>
            <a:r>
              <a:rPr lang="de-DE" sz="2400" b="0" dirty="0"/>
              <a:t>Hier müsste mal ordentlich gedämmt werden!</a:t>
            </a:r>
          </a:p>
        </p:txBody>
      </p:sp>
    </p:spTree>
    <p:extLst>
      <p:ext uri="{BB962C8B-B14F-4D97-AF65-F5344CB8AC3E}">
        <p14:creationId xmlns:p14="http://schemas.microsoft.com/office/powerpoint/2010/main" val="3330840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66A465-E72D-45FD-919C-AFB2D81A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Erste Erkenntnisse Freiburg und MRN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EE020A6-F97C-4817-93B1-F04C9BE39DC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2" y="1270582"/>
            <a:ext cx="8207375" cy="5069258"/>
          </a:xfrm>
        </p:spPr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rgbClr val="2184C2"/>
                </a:solidFill>
              </a:rPr>
              <a:t>Individualität der WEG muss beachtet werden</a:t>
            </a:r>
          </a:p>
          <a:p>
            <a:r>
              <a:rPr lang="de-DE" dirty="0"/>
              <a:t>Zentrale Unterschiede zwischen kleinen WEG (bis ca. 5 WE) und größeren WEG, hier wären </a:t>
            </a:r>
            <a:r>
              <a:rPr lang="de-DE" b="1" dirty="0">
                <a:solidFill>
                  <a:schemeClr val="accent1"/>
                </a:solidFill>
              </a:rPr>
              <a:t>unterschiedliche Förderansätze </a:t>
            </a:r>
            <a:r>
              <a:rPr lang="de-DE" dirty="0"/>
              <a:t>sinnvoll! </a:t>
            </a:r>
            <a:br>
              <a:rPr lang="de-DE" dirty="0"/>
            </a:br>
            <a:r>
              <a:rPr lang="de-DE" dirty="0"/>
              <a:t>(Kleine WEG arbeiten häufig nicht mit professionellen Verwaltenden und benötigen Unterstützung im Sanierungsprozess)</a:t>
            </a:r>
          </a:p>
          <a:p>
            <a:r>
              <a:rPr lang="de-DE" dirty="0"/>
              <a:t>Beratungen müssen so </a:t>
            </a:r>
            <a:r>
              <a:rPr lang="de-DE" b="1" dirty="0">
                <a:solidFill>
                  <a:schemeClr val="accent1"/>
                </a:solidFill>
              </a:rPr>
              <a:t>individuell </a:t>
            </a:r>
            <a:r>
              <a:rPr lang="de-DE" dirty="0"/>
              <a:t>wie möglich sein </a:t>
            </a:r>
            <a:br>
              <a:rPr lang="de-DE" dirty="0"/>
            </a:b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de-DE" dirty="0"/>
              <a:t>Hohe Anforderungen an Beratende, Planer*innen, Handwerksbetriebe</a:t>
            </a:r>
          </a:p>
          <a:p>
            <a:r>
              <a:rPr lang="de-DE" dirty="0"/>
              <a:t>Beratende müssen </a:t>
            </a:r>
            <a:r>
              <a:rPr lang="de-DE" b="1" dirty="0">
                <a:solidFill>
                  <a:schemeClr val="accent1"/>
                </a:solidFill>
              </a:rPr>
              <a:t>zielgruppengerecht</a:t>
            </a:r>
            <a:r>
              <a:rPr lang="de-DE" dirty="0"/>
              <a:t> kommunizieren</a:t>
            </a:r>
          </a:p>
          <a:p>
            <a:pPr marL="0" indent="0">
              <a:buNone/>
            </a:pPr>
            <a:r>
              <a:rPr lang="de-DE" b="1" dirty="0">
                <a:solidFill>
                  <a:srgbClr val="2184C2"/>
                </a:solidFill>
              </a:rPr>
              <a:t>Erneuerbare Energien &amp; KWK von Interesse</a:t>
            </a:r>
          </a:p>
          <a:p>
            <a:r>
              <a:rPr lang="de-DE" dirty="0"/>
              <a:t>Komplizierte Rechtslage (Mieterstrom!) dämpft das vorhandene Interesse</a:t>
            </a:r>
          </a:p>
          <a:p>
            <a:r>
              <a:rPr lang="de-DE" dirty="0"/>
              <a:t>Es werden dringend </a:t>
            </a:r>
            <a:r>
              <a:rPr lang="de-DE" b="1" dirty="0">
                <a:solidFill>
                  <a:schemeClr val="accent1"/>
                </a:solidFill>
              </a:rPr>
              <a:t>tragfähige Lösungen </a:t>
            </a:r>
            <a:r>
              <a:rPr lang="de-DE" dirty="0"/>
              <a:t>für kleine WEG benötigt, die sich beim Mieterstrom nicht für </a:t>
            </a:r>
            <a:r>
              <a:rPr lang="de-DE" dirty="0" err="1"/>
              <a:t>Contractinglösungen</a:t>
            </a:r>
            <a:r>
              <a:rPr lang="de-DE" dirty="0"/>
              <a:t> (i.d.R. erst ab 30 WE) entscheiden können</a:t>
            </a:r>
          </a:p>
          <a:p>
            <a:pPr marL="0" indent="0">
              <a:buNone/>
            </a:pPr>
            <a:r>
              <a:rPr lang="de-DE" b="1" dirty="0">
                <a:solidFill>
                  <a:srgbClr val="2184C2"/>
                </a:solidFill>
              </a:rPr>
              <a:t>Langfristige Planungen (v.a. im Hinblick auf Klimaneutralität) noch Seltenheit</a:t>
            </a:r>
          </a:p>
          <a:p>
            <a:r>
              <a:rPr lang="de-DE" dirty="0"/>
              <a:t>Steigerung der Sanierungsquote kann in Bezug auf Einzelmaßnahmen gelingen, für klimaneutralen Gebäudebestand braucht es scheinbar </a:t>
            </a:r>
            <a:r>
              <a:rPr lang="de-DE" b="1" dirty="0">
                <a:solidFill>
                  <a:schemeClr val="accent1"/>
                </a:solidFill>
              </a:rPr>
              <a:t>politische Lenkung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047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A5C0FD-AFF6-4D67-9942-CB64482BB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Jetzt setzen wir Gebäudestandards </a:t>
            </a:r>
            <a:br>
              <a:rPr lang="de-DE" dirty="0"/>
            </a:br>
            <a:r>
              <a:rPr lang="de-DE" dirty="0"/>
              <a:t>für die Zukunft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50F116B-D3A6-499E-AB97-B99031061524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4129644-6A21-458A-BE11-7F03AE3F09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3" y="1630800"/>
            <a:ext cx="7963588" cy="4673819"/>
          </a:xfrm>
        </p:spPr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chemeClr val="accent1"/>
                </a:solidFill>
              </a:rPr>
              <a:t>Standard 2040: </a:t>
            </a:r>
            <a:r>
              <a:rPr lang="de-DE" dirty="0"/>
              <a:t>Nahezu klimaneutraler Gebäudebestand</a:t>
            </a:r>
          </a:p>
        </p:txBody>
      </p:sp>
      <p:sp>
        <p:nvSpPr>
          <p:cNvPr id="8" name="Stern: 5 Zacken 7">
            <a:extLst>
              <a:ext uri="{FF2B5EF4-FFF2-40B4-BE49-F238E27FC236}">
                <a16:creationId xmlns:a16="http://schemas.microsoft.com/office/drawing/2014/main" id="{6BB78B68-46AE-42A4-A056-ED7C350BED58}"/>
              </a:ext>
            </a:extLst>
          </p:cNvPr>
          <p:cNvSpPr/>
          <p:nvPr/>
        </p:nvSpPr>
        <p:spPr>
          <a:xfrm>
            <a:off x="3921921" y="3418560"/>
            <a:ext cx="1292100" cy="1238533"/>
          </a:xfrm>
          <a:prstGeom prst="star5">
            <a:avLst/>
          </a:prstGeom>
          <a:gradFill flip="none" rotWithShape="1">
            <a:gsLst>
              <a:gs pos="0">
                <a:srgbClr val="0080C8"/>
              </a:gs>
              <a:gs pos="100000">
                <a:schemeClr val="accent1">
                  <a:alpha val="50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908B5B3-DB93-486F-B389-D917CCB41F24}"/>
              </a:ext>
            </a:extLst>
          </p:cNvPr>
          <p:cNvSpPr/>
          <p:nvPr/>
        </p:nvSpPr>
        <p:spPr>
          <a:xfrm>
            <a:off x="3404831" y="2167215"/>
            <a:ext cx="23262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7200" dirty="0">
                <a:solidFill>
                  <a:srgbClr val="FFC00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2040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2E7F0CE-5FFE-497E-BAD7-46B4024780D7}"/>
              </a:ext>
            </a:extLst>
          </p:cNvPr>
          <p:cNvSpPr/>
          <p:nvPr/>
        </p:nvSpPr>
        <p:spPr>
          <a:xfrm>
            <a:off x="1118447" y="3591931"/>
            <a:ext cx="27687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solidFill>
                  <a:srgbClr val="2184C2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Stromversorgung mit erneuerbarer Energie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687D59A-82A3-46F0-9982-0D19662DD2EE}"/>
              </a:ext>
            </a:extLst>
          </p:cNvPr>
          <p:cNvSpPr/>
          <p:nvPr/>
        </p:nvSpPr>
        <p:spPr>
          <a:xfrm>
            <a:off x="5604455" y="3710202"/>
            <a:ext cx="27687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>
                <a:solidFill>
                  <a:srgbClr val="2184C2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Sehr hoher Dämmstandard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F90B7FC-5B63-4285-A93A-5794F086F89E}"/>
              </a:ext>
            </a:extLst>
          </p:cNvPr>
          <p:cNvSpPr/>
          <p:nvPr/>
        </p:nvSpPr>
        <p:spPr>
          <a:xfrm>
            <a:off x="3183574" y="5010582"/>
            <a:ext cx="27687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1600" dirty="0">
                <a:solidFill>
                  <a:srgbClr val="2184C2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Wärmeversorgung ohne Fossile Brennstoffe</a:t>
            </a:r>
          </a:p>
        </p:txBody>
      </p:sp>
    </p:spTree>
    <p:extLst>
      <p:ext uri="{BB962C8B-B14F-4D97-AF65-F5344CB8AC3E}">
        <p14:creationId xmlns:p14="http://schemas.microsoft.com/office/powerpoint/2010/main" val="6009405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D6CF175-1039-404C-8387-64F42CB74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805" y="2816446"/>
            <a:ext cx="2581586" cy="346357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666A465-E72D-45FD-919C-AFB2D81A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Mehrwerte des Netzwerks</a:t>
            </a:r>
            <a:br>
              <a:rPr lang="de-DE" dirty="0"/>
            </a:br>
            <a:r>
              <a:rPr lang="de-DE" sz="1800" dirty="0"/>
              <a:t>Für alle, die Sanierungen in WEG voranbringen möchten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5271E0-3459-4D9B-A61B-AEB3B8EC90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2" y="1630800"/>
            <a:ext cx="4871791" cy="4673819"/>
          </a:xfrm>
        </p:spPr>
        <p:txBody>
          <a:bodyPr/>
          <a:lstStyle/>
          <a:p>
            <a:r>
              <a:rPr lang="de-DE" dirty="0"/>
              <a:t>Bündelung der Initiativen im Bereich WEG</a:t>
            </a:r>
          </a:p>
          <a:p>
            <a:r>
              <a:rPr lang="de-DE" dirty="0"/>
              <a:t>Austausch über geeignete </a:t>
            </a:r>
            <a:r>
              <a:rPr lang="de-DE" dirty="0" err="1"/>
              <a:t>Ansprachemethoden</a:t>
            </a:r>
            <a:r>
              <a:rPr lang="de-DE" dirty="0"/>
              <a:t>, Motivationsstrategien, Unterstützungsmaßnahmen</a:t>
            </a:r>
          </a:p>
          <a:p>
            <a:r>
              <a:rPr lang="de-DE" dirty="0"/>
              <a:t>Voneinander lernen</a:t>
            </a:r>
          </a:p>
          <a:p>
            <a:r>
              <a:rPr lang="de-DE" dirty="0"/>
              <a:t>Kompetenzsteigerung der Akteure (Fortbildung)</a:t>
            </a:r>
          </a:p>
          <a:p>
            <a:r>
              <a:rPr lang="de-DE" dirty="0"/>
              <a:t>Identifikation von Kooperationsmöglichkeiten</a:t>
            </a:r>
          </a:p>
          <a:p>
            <a:r>
              <a:rPr lang="de-DE" dirty="0"/>
              <a:t>Bundesweite Sichtbarkeit und Ausstrahlung</a:t>
            </a:r>
          </a:p>
          <a:p>
            <a:r>
              <a:rPr lang="de-DE" dirty="0"/>
              <a:t>Austausch von Wissen (Daten) &amp; Best-Practice</a:t>
            </a:r>
          </a:p>
          <a:p>
            <a:r>
              <a:rPr lang="de-DE" dirty="0"/>
              <a:t>Gemeinsame Stellungnahmen mit erhöhter Akzeptanz &amp; Tragweite</a:t>
            </a:r>
          </a:p>
          <a:p>
            <a:r>
              <a:rPr lang="de-DE" dirty="0"/>
              <a:t>Langfristige Vernetzung 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A2D8F36C-1B6D-4555-9BA7-91DEFA7B627A}"/>
              </a:ext>
            </a:extLst>
          </p:cNvPr>
          <p:cNvSpPr/>
          <p:nvPr/>
        </p:nvSpPr>
        <p:spPr>
          <a:xfrm>
            <a:off x="6468636" y="3530669"/>
            <a:ext cx="161028" cy="164124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EFE914AD-F86E-4017-9AA4-EF63C863EC3F}"/>
              </a:ext>
            </a:extLst>
          </p:cNvPr>
          <p:cNvSpPr/>
          <p:nvPr/>
        </p:nvSpPr>
        <p:spPr>
          <a:xfrm rot="20303943">
            <a:off x="6307607" y="5820952"/>
            <a:ext cx="161028" cy="164124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BDD9D9FC-C4C8-4B58-AC17-23548A34606D}"/>
              </a:ext>
            </a:extLst>
          </p:cNvPr>
          <p:cNvSpPr/>
          <p:nvPr/>
        </p:nvSpPr>
        <p:spPr>
          <a:xfrm rot="19595889">
            <a:off x="6468635" y="5241581"/>
            <a:ext cx="161028" cy="164124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975943A-4D99-4CC2-9891-AC10F8BC6F76}"/>
              </a:ext>
            </a:extLst>
          </p:cNvPr>
          <p:cNvSpPr/>
          <p:nvPr/>
        </p:nvSpPr>
        <p:spPr>
          <a:xfrm>
            <a:off x="7567840" y="3785717"/>
            <a:ext cx="161028" cy="164124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2D74AF5-4D6F-41B7-B20E-7B256EC452F3}"/>
              </a:ext>
            </a:extLst>
          </p:cNvPr>
          <p:cNvSpPr/>
          <p:nvPr/>
        </p:nvSpPr>
        <p:spPr>
          <a:xfrm>
            <a:off x="6767111" y="3612732"/>
            <a:ext cx="161028" cy="164124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53" name="Grafik 52">
            <a:extLst>
              <a:ext uri="{FF2B5EF4-FFF2-40B4-BE49-F238E27FC236}">
                <a16:creationId xmlns:a16="http://schemas.microsoft.com/office/drawing/2014/main" id="{3A428DD8-5FAE-4090-A357-74C8B7289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0544" y="1155706"/>
            <a:ext cx="657754" cy="317914"/>
          </a:xfrm>
          <a:prstGeom prst="rect">
            <a:avLst/>
          </a:prstGeom>
        </p:spPr>
      </p:pic>
      <p:sp>
        <p:nvSpPr>
          <p:cNvPr id="54" name="Ellipse 53">
            <a:extLst>
              <a:ext uri="{FF2B5EF4-FFF2-40B4-BE49-F238E27FC236}">
                <a16:creationId xmlns:a16="http://schemas.microsoft.com/office/drawing/2014/main" id="{262ACAE9-BE07-4D7B-BEC0-2F6DA35E89CE}"/>
              </a:ext>
            </a:extLst>
          </p:cNvPr>
          <p:cNvSpPr/>
          <p:nvPr/>
        </p:nvSpPr>
        <p:spPr>
          <a:xfrm>
            <a:off x="6967728" y="1627815"/>
            <a:ext cx="161028" cy="164124"/>
          </a:xfrm>
          <a:prstGeom prst="ellipse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D03BB7D0-CA0E-4164-80CB-867ED8E25F7D}"/>
              </a:ext>
            </a:extLst>
          </p:cNvPr>
          <p:cNvCxnSpPr>
            <a:cxnSpLocks/>
            <a:stCxn id="54" idx="4"/>
            <a:endCxn id="9" idx="0"/>
          </p:cNvCxnSpPr>
          <p:nvPr/>
        </p:nvCxnSpPr>
        <p:spPr bwMode="auto">
          <a:xfrm flipH="1">
            <a:off x="6549150" y="1791939"/>
            <a:ext cx="499092" cy="173873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9CBE9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540DF192-CF14-45AF-B6EE-A539537B3EF9}"/>
              </a:ext>
            </a:extLst>
          </p:cNvPr>
          <p:cNvCxnSpPr>
            <a:cxnSpLocks/>
            <a:stCxn id="54" idx="4"/>
            <a:endCxn id="8" idx="0"/>
          </p:cNvCxnSpPr>
          <p:nvPr/>
        </p:nvCxnSpPr>
        <p:spPr bwMode="auto">
          <a:xfrm flipH="1">
            <a:off x="6847625" y="1791939"/>
            <a:ext cx="200617" cy="1820793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79CBE9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3" name="Gerader Verbinder 72">
            <a:extLst>
              <a:ext uri="{FF2B5EF4-FFF2-40B4-BE49-F238E27FC236}">
                <a16:creationId xmlns:a16="http://schemas.microsoft.com/office/drawing/2014/main" id="{78E87A5A-DB1B-44AC-833B-B535ABC0D529}"/>
              </a:ext>
            </a:extLst>
          </p:cNvPr>
          <p:cNvCxnSpPr>
            <a:cxnSpLocks/>
            <a:stCxn id="54" idx="4"/>
            <a:endCxn id="12" idx="0"/>
          </p:cNvCxnSpPr>
          <p:nvPr/>
        </p:nvCxnSpPr>
        <p:spPr bwMode="auto">
          <a:xfrm>
            <a:off x="7048242" y="1791939"/>
            <a:ext cx="600112" cy="199377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9CBE9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65AF68E0-746A-49C5-9C68-E1CAF307060C}"/>
              </a:ext>
            </a:extLst>
          </p:cNvPr>
          <p:cNvCxnSpPr>
            <a:cxnSpLocks/>
            <a:stCxn id="54" idx="4"/>
            <a:endCxn id="11" idx="7"/>
          </p:cNvCxnSpPr>
          <p:nvPr/>
        </p:nvCxnSpPr>
        <p:spPr bwMode="auto">
          <a:xfrm flipH="1">
            <a:off x="6564733" y="1791939"/>
            <a:ext cx="483509" cy="345192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79CBE9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4B699626-6D5A-4F02-B8E5-4EA9416AC190}"/>
              </a:ext>
            </a:extLst>
          </p:cNvPr>
          <p:cNvCxnSpPr>
            <a:cxnSpLocks/>
            <a:stCxn id="54" idx="4"/>
            <a:endCxn id="10" idx="7"/>
          </p:cNvCxnSpPr>
          <p:nvPr/>
        </p:nvCxnSpPr>
        <p:spPr bwMode="auto">
          <a:xfrm flipH="1">
            <a:off x="6419693" y="1791939"/>
            <a:ext cx="628549" cy="403616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79CBE9"/>
            </a:solidFill>
            <a:prstDash val="solid"/>
            <a:round/>
            <a:headEnd type="none" w="med" len="med"/>
            <a:tailEnd type="none"/>
          </a:ln>
          <a:effectLst/>
        </p:spPr>
      </p:cxnSp>
    </p:spTree>
    <p:extLst>
      <p:ext uri="{BB962C8B-B14F-4D97-AF65-F5344CB8AC3E}">
        <p14:creationId xmlns:p14="http://schemas.microsoft.com/office/powerpoint/2010/main" val="204914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66A465-E72D-45FD-919C-AFB2D81AE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Motivationsstrategie</a:t>
            </a:r>
            <a:br>
              <a:rPr lang="de-DE" dirty="0"/>
            </a:br>
            <a:r>
              <a:rPr lang="de-DE" sz="1800" dirty="0"/>
              <a:t> So gehen wir es an!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75271E0-3459-4D9B-A61B-AEB3B8EC90D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312" y="1630800"/>
            <a:ext cx="6131664" cy="4673819"/>
          </a:xfrm>
        </p:spPr>
        <p:txBody>
          <a:bodyPr/>
          <a:lstStyle/>
          <a:p>
            <a:r>
              <a:rPr lang="de-DE" dirty="0"/>
              <a:t>In unseren Beratungen betonen wir </a:t>
            </a:r>
            <a:r>
              <a:rPr lang="de-DE" b="1" dirty="0">
                <a:solidFill>
                  <a:schemeClr val="accent1"/>
                </a:solidFill>
              </a:rPr>
              <a:t>positive Nebeneffekte </a:t>
            </a:r>
            <a:r>
              <a:rPr lang="de-DE" dirty="0"/>
              <a:t>der Sanierung (Wirtschaftlichkeit, Wohnkomfort, Werterhalt, weniger Streitanlass…)</a:t>
            </a:r>
          </a:p>
          <a:p>
            <a:r>
              <a:rPr lang="de-DE" dirty="0"/>
              <a:t>Wir erzählen Geschichten und schaffen </a:t>
            </a:r>
            <a:r>
              <a:rPr lang="de-DE" b="1" dirty="0">
                <a:solidFill>
                  <a:schemeClr val="accent1"/>
                </a:solidFill>
              </a:rPr>
              <a:t>Identifikationsfiguren</a:t>
            </a:r>
          </a:p>
          <a:p>
            <a:r>
              <a:rPr lang="de-DE" dirty="0"/>
              <a:t>Wir zeigen mit </a:t>
            </a:r>
            <a:r>
              <a:rPr lang="de-DE" b="1" dirty="0">
                <a:solidFill>
                  <a:schemeClr val="accent1"/>
                </a:solidFill>
              </a:rPr>
              <a:t>Best-Practice</a:t>
            </a:r>
            <a:r>
              <a:rPr lang="de-DE" dirty="0"/>
              <a:t>-Beispielen: Sanierung gelingt!</a:t>
            </a:r>
          </a:p>
          <a:p>
            <a:r>
              <a:rPr lang="de-DE" dirty="0"/>
              <a:t>Wir appellieren an</a:t>
            </a:r>
            <a:r>
              <a:rPr lang="de-DE" b="1" dirty="0">
                <a:solidFill>
                  <a:schemeClr val="accent1"/>
                </a:solidFill>
              </a:rPr>
              <a:t> Werte </a:t>
            </a:r>
            <a:r>
              <a:rPr lang="de-DE" dirty="0"/>
              <a:t>wie Gerechtigkeit, Werterhalt</a:t>
            </a:r>
          </a:p>
          <a:p>
            <a:r>
              <a:rPr lang="de-DE" dirty="0"/>
              <a:t>Wir definieren sanierte Gebäude als „</a:t>
            </a:r>
            <a:r>
              <a:rPr lang="de-DE" b="1" dirty="0">
                <a:solidFill>
                  <a:schemeClr val="accent1"/>
                </a:solidFill>
              </a:rPr>
              <a:t>Normalität</a:t>
            </a:r>
            <a:r>
              <a:rPr lang="de-DE" dirty="0"/>
              <a:t>“</a:t>
            </a:r>
          </a:p>
          <a:p>
            <a:r>
              <a:rPr lang="de-DE" dirty="0"/>
              <a:t>Wir nehmen Ängste und Bedenken ernst</a:t>
            </a:r>
          </a:p>
          <a:p>
            <a:r>
              <a:rPr lang="de-DE" dirty="0"/>
              <a:t>Wir reflektieren Vorurteile</a:t>
            </a:r>
          </a:p>
          <a:p>
            <a:r>
              <a:rPr lang="de-DE" dirty="0"/>
              <a:t>Wir schaffen eine </a:t>
            </a:r>
            <a:r>
              <a:rPr lang="de-DE" b="1" dirty="0">
                <a:solidFill>
                  <a:schemeClr val="accent1"/>
                </a:solidFill>
              </a:rPr>
              <a:t>Zukunftsvision</a:t>
            </a:r>
          </a:p>
          <a:p>
            <a:r>
              <a:rPr lang="de-DE" dirty="0"/>
              <a:t>Wir rücken das Thema wiederholt in den Fokus</a:t>
            </a:r>
          </a:p>
          <a:p>
            <a:r>
              <a:rPr lang="de-DE" dirty="0"/>
              <a:t>Wir beraten und informieren verständlich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45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>
            <a:extLst>
              <a:ext uri="{FF2B5EF4-FFF2-40B4-BE49-F238E27FC236}">
                <a16:creationId xmlns:a16="http://schemas.microsoft.com/office/drawing/2014/main" id="{0F831055-4D3C-43B5-AB4C-2BCA354F314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3642" r="13642"/>
          <a:stretch>
            <a:fillRect/>
          </a:stretch>
        </p:blipFill>
        <p:spPr>
          <a:xfrm>
            <a:off x="3708719" y="1173540"/>
            <a:ext cx="2217737" cy="2217738"/>
          </a:xfrm>
        </p:spPr>
      </p:pic>
      <p:pic>
        <p:nvPicPr>
          <p:cNvPr id="14" name="Bildplatzhalter 13">
            <a:extLst>
              <a:ext uri="{FF2B5EF4-FFF2-40B4-BE49-F238E27FC236}">
                <a16:creationId xmlns:a16="http://schemas.microsoft.com/office/drawing/2014/main" id="{EF936A44-C5F1-4BC0-9C52-7C944BA0F54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13648" r="13648"/>
          <a:stretch>
            <a:fillRect/>
          </a:stretch>
        </p:blipFill>
        <p:spPr>
          <a:xfrm>
            <a:off x="2263783" y="3921505"/>
            <a:ext cx="2217737" cy="2217738"/>
          </a:xfrm>
        </p:spPr>
      </p:pic>
      <p:pic>
        <p:nvPicPr>
          <p:cNvPr id="16" name="Bildplatzhalter 15">
            <a:extLst>
              <a:ext uri="{FF2B5EF4-FFF2-40B4-BE49-F238E27FC236}">
                <a16:creationId xmlns:a16="http://schemas.microsoft.com/office/drawing/2014/main" id="{998152CC-E82A-40C1-BD0E-1469F370CB2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13642" r="13642"/>
          <a:stretch>
            <a:fillRect/>
          </a:stretch>
        </p:blipFill>
        <p:spPr>
          <a:xfrm>
            <a:off x="5454016" y="3689709"/>
            <a:ext cx="2217737" cy="2217738"/>
          </a:xfr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5FB1ACB-F6A2-4D83-B79F-C6A66FF5A71E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fld id="{9302D2D9-6C41-8943-9065-B4377A0BA008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7DBFB588-F30E-4E0E-A7C1-D24ECD6F0CA4}"/>
              </a:ext>
            </a:extLst>
          </p:cNvPr>
          <p:cNvSpPr txBox="1">
            <a:spLocks/>
          </p:cNvSpPr>
          <p:nvPr/>
        </p:nvSpPr>
        <p:spPr>
          <a:xfrm>
            <a:off x="3608678" y="535050"/>
            <a:ext cx="2283149" cy="732792"/>
          </a:xfrm>
          <a:prstGeom prst="wedgeRoundRectCallout">
            <a:avLst>
              <a:gd name="adj1" fmla="val -10107"/>
              <a:gd name="adj2" fmla="val 91926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de-DE" sz="1600" b="0" dirty="0">
                <a:latin typeface="+mn-lt"/>
              </a:rPr>
              <a:t>Benefits neben dem Klimaschutz!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A6C19183-D4EA-4F7E-A4FF-2C7BB4EB62CB}"/>
              </a:ext>
            </a:extLst>
          </p:cNvPr>
          <p:cNvSpPr txBox="1">
            <a:spLocks/>
          </p:cNvSpPr>
          <p:nvPr/>
        </p:nvSpPr>
        <p:spPr>
          <a:xfrm>
            <a:off x="6169445" y="2385070"/>
            <a:ext cx="2283149" cy="732792"/>
          </a:xfrm>
          <a:prstGeom prst="wedgeRoundRectCallout">
            <a:avLst>
              <a:gd name="adj1" fmla="val -22992"/>
              <a:gd name="adj2" fmla="val 102778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de-DE" sz="1600" b="0" dirty="0">
                <a:latin typeface="+mn-lt"/>
              </a:rPr>
              <a:t>Ihr könnt es auch so machen wie wir!</a:t>
            </a:r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DD196DE5-1A8D-4E8A-A6DD-0A0627C31347}"/>
              </a:ext>
            </a:extLst>
          </p:cNvPr>
          <p:cNvSpPr txBox="1">
            <a:spLocks/>
          </p:cNvSpPr>
          <p:nvPr/>
        </p:nvSpPr>
        <p:spPr>
          <a:xfrm>
            <a:off x="2263783" y="3229393"/>
            <a:ext cx="2283149" cy="732792"/>
          </a:xfrm>
          <a:prstGeom prst="wedgeRoundRectCallout">
            <a:avLst>
              <a:gd name="adj1" fmla="val 21236"/>
              <a:gd name="adj2" fmla="val 81076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de-DE" sz="1600" b="0" dirty="0">
                <a:latin typeface="+mn-lt"/>
              </a:rPr>
              <a:t>Vorurteile beseitigt!</a:t>
            </a:r>
          </a:p>
        </p:txBody>
      </p:sp>
      <p:pic>
        <p:nvPicPr>
          <p:cNvPr id="21" name="Bildplatzhalter 15">
            <a:extLst>
              <a:ext uri="{FF2B5EF4-FFF2-40B4-BE49-F238E27FC236}">
                <a16:creationId xmlns:a16="http://schemas.microsoft.com/office/drawing/2014/main" id="{C6D61CCF-DC1C-492F-9841-45695B26DE6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-302432" y="2245380"/>
            <a:ext cx="3048180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22" name="Inhaltsplatzhalter 2">
            <a:extLst>
              <a:ext uri="{FF2B5EF4-FFF2-40B4-BE49-F238E27FC236}">
                <a16:creationId xmlns:a16="http://schemas.microsoft.com/office/drawing/2014/main" id="{9A6CF113-8BCF-4896-B758-C202DB9A3E71}"/>
              </a:ext>
            </a:extLst>
          </p:cNvPr>
          <p:cNvSpPr txBox="1">
            <a:spLocks/>
          </p:cNvSpPr>
          <p:nvPr/>
        </p:nvSpPr>
        <p:spPr>
          <a:xfrm>
            <a:off x="597370" y="1350056"/>
            <a:ext cx="2283149" cy="732792"/>
          </a:xfrm>
          <a:prstGeom prst="wedgeRoundRectCallout">
            <a:avLst>
              <a:gd name="adj1" fmla="val 5216"/>
              <a:gd name="adj2" fmla="val 98437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de-DE" sz="1600" b="0" dirty="0">
                <a:latin typeface="+mn-lt"/>
              </a:rPr>
              <a:t>Ich habe eine Zukunftsvision.</a:t>
            </a:r>
          </a:p>
        </p:txBody>
      </p:sp>
    </p:spTree>
    <p:extLst>
      <p:ext uri="{BB962C8B-B14F-4D97-AF65-F5344CB8AC3E}">
        <p14:creationId xmlns:p14="http://schemas.microsoft.com/office/powerpoint/2010/main" val="17527114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9683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44DB8E69-CFC7-4C21-BFE1-BC50E0B19E39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1" name="Gleichschenkliges Dreieck 10">
            <a:extLst>
              <a:ext uri="{FF2B5EF4-FFF2-40B4-BE49-F238E27FC236}">
                <a16:creationId xmlns:a16="http://schemas.microsoft.com/office/drawing/2014/main" id="{5AA548D1-80F1-41F8-9926-C5E6E9B8A52D}"/>
              </a:ext>
            </a:extLst>
          </p:cNvPr>
          <p:cNvSpPr/>
          <p:nvPr/>
        </p:nvSpPr>
        <p:spPr>
          <a:xfrm flipH="1">
            <a:off x="0" y="0"/>
            <a:ext cx="9144000" cy="68580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 w="76200">
            <a:solidFill>
              <a:srgbClr val="79CBE9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4367463" y="1050006"/>
            <a:ext cx="3695329" cy="1741320"/>
          </a:xfrm>
          <a:prstGeom prst="wedgeRoundRectCallout">
            <a:avLst>
              <a:gd name="adj1" fmla="val -44927"/>
              <a:gd name="adj2" fmla="val 105339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Der Kauf der Wohnung war teuer, für mehr bleibt nichts übrig.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7DD602F5-5B2F-4344-B3D2-EF1D2F81C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25209" y="1272288"/>
            <a:ext cx="7674880" cy="558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585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9C4A1D6F-0CFB-44C8-87AF-708EA66B72E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79CBE9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F36E727E-9102-4900-8B9A-F24E8C2B3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2620"/>
            <a:ext cx="7674880" cy="5583947"/>
          </a:xfrm>
          <a:prstGeom prst="rect">
            <a:avLst/>
          </a:prstGeom>
        </p:spPr>
      </p:pic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757989" y="1519237"/>
            <a:ext cx="2805900" cy="2210551"/>
          </a:xfrm>
          <a:prstGeom prst="wedgeRoundRectCallout">
            <a:avLst>
              <a:gd name="adj1" fmla="val 65841"/>
              <a:gd name="adj2" fmla="val -24441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Dämmen? </a:t>
            </a:r>
            <a:br>
              <a:rPr lang="de-DE" dirty="0"/>
            </a:br>
            <a:r>
              <a:rPr lang="de-DE" dirty="0"/>
              <a:t>Ich hol mir doch nicht den Schimmel ins Haus!</a:t>
            </a:r>
          </a:p>
        </p:txBody>
      </p:sp>
    </p:spTree>
    <p:extLst>
      <p:ext uri="{BB962C8B-B14F-4D97-AF65-F5344CB8AC3E}">
        <p14:creationId xmlns:p14="http://schemas.microsoft.com/office/powerpoint/2010/main" val="2945556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535CDA06-BC0E-44CB-990D-315C1F87B5F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76200">
            <a:solidFill>
              <a:srgbClr val="79CBE9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76E2B03-159B-4083-949C-1FB251626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59" y="942620"/>
            <a:ext cx="7674880" cy="5583947"/>
          </a:xfrm>
          <a:prstGeom prst="rect">
            <a:avLst/>
          </a:prstGeom>
        </p:spPr>
      </p:pic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52D5E59E-E13B-43C4-927A-FE3FAD5EDF6C}"/>
              </a:ext>
            </a:extLst>
          </p:cNvPr>
          <p:cNvSpPr txBox="1">
            <a:spLocks/>
          </p:cNvSpPr>
          <p:nvPr/>
        </p:nvSpPr>
        <p:spPr>
          <a:xfrm>
            <a:off x="1491915" y="444939"/>
            <a:ext cx="6136105" cy="854472"/>
          </a:xfrm>
          <a:prstGeom prst="wedgeRoundRectCallout">
            <a:avLst>
              <a:gd name="adj1" fmla="val -10139"/>
              <a:gd name="adj2" fmla="val 150730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Ich mach hier gar nix mehr!</a:t>
            </a:r>
          </a:p>
        </p:txBody>
      </p:sp>
    </p:spTree>
    <p:extLst>
      <p:ext uri="{BB962C8B-B14F-4D97-AF65-F5344CB8AC3E}">
        <p14:creationId xmlns:p14="http://schemas.microsoft.com/office/powerpoint/2010/main" val="207527464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47A974F3-1DA0-41BA-B808-0B0944752DD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B3E38EE5-9129-4BC6-A198-2CA711AF887F}"/>
              </a:ext>
            </a:extLst>
          </p:cNvPr>
          <p:cNvGrpSpPr/>
          <p:nvPr/>
        </p:nvGrpSpPr>
        <p:grpSpPr>
          <a:xfrm>
            <a:off x="0" y="-6858000"/>
            <a:ext cx="18288000" cy="13716000"/>
            <a:chOff x="0" y="-6858000"/>
            <a:chExt cx="18288000" cy="13716000"/>
          </a:xfrm>
        </p:grpSpPr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34F8E77D-6A1B-48D4-B175-FB917B990A3F}"/>
                </a:ext>
              </a:extLst>
            </p:cNvPr>
            <p:cNvSpPr/>
            <p:nvPr/>
          </p:nvSpPr>
          <p:spPr>
            <a:xfrm>
              <a:off x="0" y="-685800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7620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7B7B4C63-A975-462A-B31A-83DB769FF5FE}"/>
                </a:ext>
              </a:extLst>
            </p:cNvPr>
            <p:cNvSpPr/>
            <p:nvPr/>
          </p:nvSpPr>
          <p:spPr>
            <a:xfrm flipH="1">
              <a:off x="9144000" y="-685800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7620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128F5836-E0CA-4769-B736-B55C5C0CEAA5}"/>
                </a:ext>
              </a:extLst>
            </p:cNvPr>
            <p:cNvSpPr/>
            <p:nvPr/>
          </p:nvSpPr>
          <p:spPr>
            <a:xfrm>
              <a:off x="9144000" y="0"/>
              <a:ext cx="9144000" cy="685800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06C6BA9-EF9E-4FAA-81D1-1C62E5BB0EA0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A7609F5F-4DC0-4450-998B-F8D1BC6A6CCF}"/>
              </a:ext>
            </a:extLst>
          </p:cNvPr>
          <p:cNvGrpSpPr/>
          <p:nvPr/>
        </p:nvGrpSpPr>
        <p:grpSpPr>
          <a:xfrm>
            <a:off x="734559" y="-5580899"/>
            <a:ext cx="16084319" cy="12107466"/>
            <a:chOff x="734559" y="-5580899"/>
            <a:chExt cx="16084319" cy="12107466"/>
          </a:xfrm>
        </p:grpSpPr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27801FD8-8033-4313-8991-DBF8ACA41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4559" y="942620"/>
              <a:ext cx="7674880" cy="5583947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B9E92719-3AAA-4074-9B33-17C8C176B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3998" y="637026"/>
              <a:ext cx="7674880" cy="5583947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FD15E860-CC81-4984-8967-228FEB1BB9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7229" y="-5580899"/>
              <a:ext cx="7674880" cy="5580899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C26446B5-4865-4503-AAAE-2FB284BA4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79345" y="-5201602"/>
              <a:ext cx="7674880" cy="55808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0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823 0.7071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20" y="353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38778E-17 L -0.67622 0.6398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19" y="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9EDB21DC-D66A-4E13-836B-415B391B1534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75F0855E-F320-4B6E-A26C-217D3B29E5F1}"/>
              </a:ext>
            </a:extLst>
          </p:cNvPr>
          <p:cNvSpPr txBox="1">
            <a:spLocks/>
          </p:cNvSpPr>
          <p:nvPr/>
        </p:nvSpPr>
        <p:spPr>
          <a:xfrm>
            <a:off x="4864131" y="578958"/>
            <a:ext cx="3470166" cy="2826110"/>
          </a:xfrm>
          <a:prstGeom prst="wedgeRoundRectCallout">
            <a:avLst>
              <a:gd name="adj1" fmla="val 22776"/>
              <a:gd name="adj2" fmla="val 101159"/>
              <a:gd name="adj3" fmla="val 16667"/>
            </a:avLst>
          </a:prstGeom>
          <a:solidFill>
            <a:schemeClr val="bg1"/>
          </a:solidFill>
          <a:ln w="28575">
            <a:solidFill>
              <a:srgbClr val="045D9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de-DE"/>
            </a:defPPr>
            <a:lvl1pPr marL="0" indent="0" algn="ctr" defTabSz="914400" eaLnBrk="1" latinLnBrk="0" hangingPunct="1">
              <a:spcBef>
                <a:spcPct val="20000"/>
              </a:spcBef>
              <a:buClr>
                <a:srgbClr val="D62828"/>
              </a:buClr>
              <a:buFontTx/>
              <a:buNone/>
              <a:defRPr b="0">
                <a:latin typeface="+mn-lt"/>
                <a:ea typeface="+mn-ea"/>
                <a:cs typeface="+mn-cs"/>
              </a:defRPr>
            </a:lvl1pPr>
            <a:lvl2pPr marL="0" indent="0" defTabSz="914400" eaLnBrk="1" latinLnBrk="0" hangingPunct="1">
              <a:spcBef>
                <a:spcPct val="20000"/>
              </a:spcBef>
              <a:buClr>
                <a:srgbClr val="C00000"/>
              </a:buClr>
              <a:buFontTx/>
              <a:buNone/>
              <a:tabLst/>
              <a:defRPr sz="1600">
                <a:latin typeface="+mn-lt"/>
                <a:ea typeface="+mn-ea"/>
                <a:cs typeface="+mn-cs"/>
              </a:defRPr>
            </a:lvl2pPr>
            <a:lvl3pPr marL="177800" indent="-177800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baseline="0">
                <a:latin typeface="+mn-lt"/>
                <a:ea typeface="+mn-ea"/>
                <a:cs typeface="+mn-cs"/>
              </a:defRPr>
            </a:lvl3pPr>
            <a:lvl4pPr marL="449263" indent="-182563" defTabSz="91440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tabLst>
                <a:tab pos="449263" algn="l"/>
              </a:tabLst>
              <a:defRPr sz="1600">
                <a:latin typeface="+mn-lt"/>
                <a:ea typeface="+mn-ea"/>
                <a:cs typeface="+mn-cs"/>
              </a:defRPr>
            </a:lvl4pPr>
            <a:lvl5pPr marL="719138" indent="-269875" defTabSz="91440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600">
                <a:latin typeface="+mn-lt"/>
                <a:ea typeface="+mn-ea"/>
                <a:cs typeface="+mn-cs"/>
              </a:defRPr>
            </a:lvl5pPr>
            <a:lvl6pPr marL="25146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 defTabSz="9144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Sanieren ist doch Quatsch!</a:t>
            </a:r>
            <a:br>
              <a:rPr lang="de-DE" dirty="0"/>
            </a:br>
            <a:r>
              <a:rPr lang="de-DE" dirty="0"/>
              <a:t>Naja, meinen Tesla würd ich gern zuhause laden...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04354DC-F632-42F1-BE06-C9BA32EA7AED}"/>
              </a:ext>
            </a:extLst>
          </p:cNvPr>
          <p:cNvGrpSpPr/>
          <p:nvPr/>
        </p:nvGrpSpPr>
        <p:grpSpPr>
          <a:xfrm>
            <a:off x="285781" y="3115926"/>
            <a:ext cx="4572000" cy="3429000"/>
            <a:chOff x="0" y="0"/>
            <a:chExt cx="18288000" cy="13716000"/>
          </a:xfrm>
        </p:grpSpPr>
        <p:sp>
          <p:nvSpPr>
            <p:cNvPr id="11" name="Gleichschenkliges Dreieck 10">
              <a:extLst>
                <a:ext uri="{FF2B5EF4-FFF2-40B4-BE49-F238E27FC236}">
                  <a16:creationId xmlns:a16="http://schemas.microsoft.com/office/drawing/2014/main" id="{34F8E77D-6A1B-48D4-B175-FB917B990A3F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7B7B4C63-A975-462A-B31A-83DB769FF5FE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128F5836-E0CA-4769-B736-B55C5C0CEAA5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06C6BA9-EF9E-4FAA-81D1-1C62E5BB0EA0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5F33318-A394-4FCF-821D-7EBBF707A59B}"/>
              </a:ext>
            </a:extLst>
          </p:cNvPr>
          <p:cNvGrpSpPr/>
          <p:nvPr/>
        </p:nvGrpSpPr>
        <p:grpSpPr>
          <a:xfrm>
            <a:off x="413965" y="3405068"/>
            <a:ext cx="4115003" cy="3097567"/>
            <a:chOff x="734559" y="-5580899"/>
            <a:chExt cx="16084319" cy="12107466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802275DE-ECE9-4D62-9422-01417D07D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4559" y="942620"/>
              <a:ext cx="7674880" cy="5583947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D1E4164C-CF11-4651-9F04-3CCBEFCE1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3998" y="637026"/>
              <a:ext cx="7674880" cy="5583947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2C606CA2-338D-4021-B48F-B40BFE434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7229" y="-5580899"/>
              <a:ext cx="7674880" cy="5580899"/>
            </a:xfrm>
            <a:prstGeom prst="rect">
              <a:avLst/>
            </a:prstGeom>
          </p:spPr>
        </p:pic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9B470E9A-1DC2-4DEA-A487-65C89120D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79345" y="-5201602"/>
              <a:ext cx="7674880" cy="5580899"/>
            </a:xfrm>
            <a:prstGeom prst="rect">
              <a:avLst/>
            </a:prstGeom>
          </p:spPr>
        </p:pic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D0699392-55A7-4545-969B-EA46885E635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026" b="8112"/>
          <a:stretch/>
        </p:blipFill>
        <p:spPr>
          <a:xfrm>
            <a:off x="4864131" y="4830426"/>
            <a:ext cx="3478685" cy="18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3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>
            <a:extLst>
              <a:ext uri="{FF2B5EF4-FFF2-40B4-BE49-F238E27FC236}">
                <a16:creationId xmlns:a16="http://schemas.microsoft.com/office/drawing/2014/main" id="{6A473C13-2536-4115-B8DB-DCF548D990D3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8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sz="1800" dirty="0">
              <a:solidFill>
                <a:schemeClr val="bg1"/>
              </a:solidFill>
              <a:latin typeface="BundesSans Web Regular"/>
            </a:endParaRP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552FFC9A-DEA4-4B84-BDE6-0E2A9B824CB6}"/>
              </a:ext>
            </a:extLst>
          </p:cNvPr>
          <p:cNvGrpSpPr/>
          <p:nvPr/>
        </p:nvGrpSpPr>
        <p:grpSpPr>
          <a:xfrm>
            <a:off x="285781" y="3115926"/>
            <a:ext cx="4572000" cy="3429000"/>
            <a:chOff x="0" y="0"/>
            <a:chExt cx="18288000" cy="13716000"/>
          </a:xfrm>
        </p:grpSpPr>
        <p:sp>
          <p:nvSpPr>
            <p:cNvPr id="12" name="Gleichschenkliges Dreieck 11">
              <a:extLst>
                <a:ext uri="{FF2B5EF4-FFF2-40B4-BE49-F238E27FC236}">
                  <a16:creationId xmlns:a16="http://schemas.microsoft.com/office/drawing/2014/main" id="{2EE5EB7C-2D6F-4FD8-B4C7-CDA872E96F78}"/>
                </a:ext>
              </a:extLst>
            </p:cNvPr>
            <p:cNvSpPr/>
            <p:nvPr/>
          </p:nvSpPr>
          <p:spPr>
            <a:xfrm>
              <a:off x="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3" name="Gleichschenkliges Dreieck 12">
              <a:extLst>
                <a:ext uri="{FF2B5EF4-FFF2-40B4-BE49-F238E27FC236}">
                  <a16:creationId xmlns:a16="http://schemas.microsoft.com/office/drawing/2014/main" id="{F5BF1830-8ECC-451B-A001-0B15AB39D567}"/>
                </a:ext>
              </a:extLst>
            </p:cNvPr>
            <p:cNvSpPr/>
            <p:nvPr/>
          </p:nvSpPr>
          <p:spPr>
            <a:xfrm flipH="1">
              <a:off x="9144000" y="0"/>
              <a:ext cx="9144000" cy="6858000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2AFD9E8A-B022-41E9-9946-F26FD190BC19}"/>
                </a:ext>
              </a:extLst>
            </p:cNvPr>
            <p:cNvSpPr/>
            <p:nvPr/>
          </p:nvSpPr>
          <p:spPr>
            <a:xfrm>
              <a:off x="914400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7D5C9BDD-7C95-49D1-8FBD-324B593D7067}"/>
                </a:ext>
              </a:extLst>
            </p:cNvPr>
            <p:cNvSpPr/>
            <p:nvPr/>
          </p:nvSpPr>
          <p:spPr>
            <a:xfrm>
              <a:off x="0" y="6858000"/>
              <a:ext cx="9144000" cy="685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9CBE9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sz="1800" dirty="0">
                <a:solidFill>
                  <a:schemeClr val="bg1"/>
                </a:solidFill>
                <a:latin typeface="BundesSans Web Regular"/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A2E90403-1EA3-4778-88CF-F73BA657BE7F}"/>
              </a:ext>
            </a:extLst>
          </p:cNvPr>
          <p:cNvGrpSpPr/>
          <p:nvPr/>
        </p:nvGrpSpPr>
        <p:grpSpPr>
          <a:xfrm>
            <a:off x="413965" y="3405068"/>
            <a:ext cx="4115003" cy="3097567"/>
            <a:chOff x="734559" y="-5580899"/>
            <a:chExt cx="16084319" cy="12107466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C7B67C73-3D8E-4AE8-98AD-DE84144AE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4559" y="942620"/>
              <a:ext cx="7674880" cy="5583947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F1A0A3AF-E322-4C9A-A1FC-933FB258E1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3998" y="637026"/>
              <a:ext cx="7674880" cy="5583947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85E698AF-7D1D-4431-9059-5DA010B33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7229" y="-5580899"/>
              <a:ext cx="7674880" cy="5580899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19070888-FD40-4E14-AA9F-C0B84E952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79345" y="-5201602"/>
              <a:ext cx="7674880" cy="5580899"/>
            </a:xfrm>
            <a:prstGeom prst="rect">
              <a:avLst/>
            </a:prstGeom>
          </p:spPr>
        </p:pic>
      </p:grpSp>
      <p:pic>
        <p:nvPicPr>
          <p:cNvPr id="22" name="Grafik 21">
            <a:extLst>
              <a:ext uri="{FF2B5EF4-FFF2-40B4-BE49-F238E27FC236}">
                <a16:creationId xmlns:a16="http://schemas.microsoft.com/office/drawing/2014/main" id="{E267418F-4713-4B19-8F8C-6BB40E8882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026" b="8112"/>
          <a:stretch/>
        </p:blipFill>
        <p:spPr>
          <a:xfrm>
            <a:off x="4864131" y="4830426"/>
            <a:ext cx="3478685" cy="18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.4375 1.851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44844 0.0057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13" y="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44844 0.005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13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co2online">
      <a:dk1>
        <a:srgbClr val="505150"/>
      </a:dk1>
      <a:lt1>
        <a:srgbClr val="FFFFFF"/>
      </a:lt1>
      <a:dk2>
        <a:srgbClr val="000000"/>
      </a:dk2>
      <a:lt2>
        <a:srgbClr val="808080"/>
      </a:lt2>
      <a:accent1>
        <a:srgbClr val="24717C"/>
      </a:accent1>
      <a:accent2>
        <a:srgbClr val="24646C"/>
      </a:accent2>
      <a:accent3>
        <a:srgbClr val="FFFFFF"/>
      </a:accent3>
      <a:accent4>
        <a:srgbClr val="000000"/>
      </a:accent4>
      <a:accent5>
        <a:srgbClr val="1A9CBE"/>
      </a:accent5>
      <a:accent6>
        <a:srgbClr val="636463"/>
      </a:accent6>
      <a:hlink>
        <a:srgbClr val="1C9CBE"/>
      </a:hlink>
      <a:folHlink>
        <a:srgbClr val="B2B2B2"/>
      </a:folHlink>
    </a:clrScheme>
    <a:fontScheme name="BMU-quer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0080C8"/>
            </a:gs>
            <a:gs pos="100000">
              <a:schemeClr val="accent1">
                <a:alpha val="50000"/>
              </a:schemeClr>
            </a:gs>
          </a:gsLst>
          <a:lin ang="16200000" scaled="0"/>
          <a:tileRect/>
        </a:gra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 sz="1800" dirty="0">
            <a:solidFill>
              <a:schemeClr val="bg1"/>
            </a:solidFill>
            <a:latin typeface="BundesSans Web Regular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solidFill>
          <a:schemeClr val="accent1"/>
        </a:solidFill>
        <a:ln w="22225" cap="flat" cmpd="sng" algn="ctr">
          <a:solidFill>
            <a:schemeClr val="accent1"/>
          </a:solidFill>
          <a:prstDash val="solid"/>
          <a:round/>
          <a:headEnd type="none" w="med" len="med"/>
          <a:tailEnd type="triangle"/>
        </a:ln>
        <a:effectLst/>
      </a:spPr>
      <a:bodyPr/>
      <a:lstStyle/>
    </a:lnDef>
  </a:objectDefaults>
  <a:extraClrSchemeLst>
    <a:extraClrScheme>
      <a:clrScheme name="BMU-quer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MU-quer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MU-quer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MU-quer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MU-qu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MU-qu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MU-qu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BB1006DCF4FD4428172ED56EF462391" ma:contentTypeVersion="15" ma:contentTypeDescription="Ein neues Dokument erstellen." ma:contentTypeScope="" ma:versionID="7ab37c32f72cf34293831c034f370e33">
  <xsd:schema xmlns:xsd="http://www.w3.org/2001/XMLSchema" xmlns:xs="http://www.w3.org/2001/XMLSchema" xmlns:p="http://schemas.microsoft.com/office/2006/metadata/properties" xmlns:ns2="bd282191-c2a6-417c-811e-7a038efbc59c" xmlns:ns3="1c298106-6069-4d58-a754-27751b38f2bc" targetNamespace="http://schemas.microsoft.com/office/2006/metadata/properties" ma:root="true" ma:fieldsID="27fb397307af52d1f082df213dae96e9" ns2:_="" ns3:_="">
    <xsd:import namespace="bd282191-c2a6-417c-811e-7a038efbc59c"/>
    <xsd:import namespace="1c298106-6069-4d58-a754-27751b38f2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82191-c2a6-417c-811e-7a038efbc5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e44ccb53-644c-440d-9c8a-00f4314de9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298106-6069-4d58-a754-27751b38f2b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8104a32f-a20b-4400-af13-b89e1f5c5d77}" ma:internalName="TaxCatchAll" ma:showField="CatchAllData" ma:web="1c298106-6069-4d58-a754-27751b38f2b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298106-6069-4d58-a754-27751b38f2bc" xsi:nil="true"/>
    <lcf76f155ced4ddcb4097134ff3c332f xmlns="bd282191-c2a6-417c-811e-7a038efbc59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25E1B21-6109-4DCC-BE0A-A420D187FACE}"/>
</file>

<file path=customXml/itemProps2.xml><?xml version="1.0" encoding="utf-8"?>
<ds:datastoreItem xmlns:ds="http://schemas.openxmlformats.org/officeDocument/2006/customXml" ds:itemID="{2E1F792D-63A2-4DD8-8E2B-B732441651F2}"/>
</file>

<file path=customXml/itemProps3.xml><?xml version="1.0" encoding="utf-8"?>
<ds:datastoreItem xmlns:ds="http://schemas.openxmlformats.org/officeDocument/2006/customXml" ds:itemID="{092AF746-50AA-4E05-84DC-A851C656B255}"/>
</file>

<file path=docProps/app.xml><?xml version="1.0" encoding="utf-8"?>
<Properties xmlns="http://schemas.openxmlformats.org/officeDocument/2006/extended-properties" xmlns:vt="http://schemas.openxmlformats.org/officeDocument/2006/docPropsVTypes">
  <Template>WEGderZukunft_Template (1)</Template>
  <TotalTime>0</TotalTime>
  <Words>426</Words>
  <Application>Microsoft Office PowerPoint</Application>
  <PresentationFormat>Bildschirmpräsentation (4:3)</PresentationFormat>
  <Paragraphs>106</Paragraphs>
  <Slides>35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46" baseType="lpstr">
      <vt:lpstr>Roboto Black</vt:lpstr>
      <vt:lpstr>Times New Roman</vt:lpstr>
      <vt:lpstr>Calibri</vt:lpstr>
      <vt:lpstr>Arial Black</vt:lpstr>
      <vt:lpstr>Arial</vt:lpstr>
      <vt:lpstr>ＭＳ Ｐゴシック</vt:lpstr>
      <vt:lpstr>BundesSans Web Regular</vt:lpstr>
      <vt:lpstr>Roboto Medium</vt:lpstr>
      <vt:lpstr>Roboto Light</vt:lpstr>
      <vt:lpstr>Roboto</vt:lpstr>
      <vt:lpstr>Standarddesign</vt:lpstr>
      <vt:lpstr>Eine bundesweite  Sanierungskampagne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Ergebnis</vt:lpstr>
      <vt:lpstr>Ergebnis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Unser Weg dorthin</vt:lpstr>
      <vt:lpstr>Freiburg und MRN: Unser Vorgehen für WEG</vt:lpstr>
      <vt:lpstr>Erste Erkenntnisse Freiburg und MRN</vt:lpstr>
      <vt:lpstr>Erste Erkenntnisse Freiburg und MRN</vt:lpstr>
      <vt:lpstr>Jetzt setzen wir Gebäudestandards  für die Zukunft</vt:lpstr>
      <vt:lpstr>Mehrwerte des Netzwerks Für alle, die Sanierungen in WEG voranbringen möchten </vt:lpstr>
      <vt:lpstr>Unsere Motivationsstrategie  So gehen wir es an! 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Hinweise zur ppt</dc:title>
  <dc:creator>Maly, Viktoria</dc:creator>
  <cp:lastModifiedBy>Hillenbach, Anne-Kathrin</cp:lastModifiedBy>
  <cp:revision>92</cp:revision>
  <dcterms:created xsi:type="dcterms:W3CDTF">2019-08-15T11:10:39Z</dcterms:created>
  <dcterms:modified xsi:type="dcterms:W3CDTF">2019-11-12T08:37:51Z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0x010100ABB1006DCF4FD4428172ED56EF462391</vt:lpwstr>
  </property>
</Properties>
</file>